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Seria1</c:v>
                </c:pt>
              </c:strCache>
            </c:strRef>
          </c:tx>
          <c:spPr>
            <a:solidFill>
              <a:srgbClr val="F45113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45113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1-3F37-4C01-9459-E8FE3D794130}"/>
              </c:ext>
            </c:extLst>
          </c:dPt>
          <c:dPt>
            <c:idx val="1"/>
            <c:invertIfNegative val="0"/>
            <c:bubble3D val="0"/>
            <c:spPr>
              <a:solidFill>
                <a:srgbClr val="F45113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3-3F37-4C01-9459-E8FE3D794130}"/>
              </c:ext>
            </c:extLst>
          </c:dPt>
          <c:dPt>
            <c:idx val="2"/>
            <c:invertIfNegative val="0"/>
            <c:bubble3D val="0"/>
            <c:spPr>
              <a:solidFill>
                <a:srgbClr val="F45113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5-3F37-4C01-9459-E8FE3D794130}"/>
              </c:ext>
            </c:extLst>
          </c:dPt>
          <c:dPt>
            <c:idx val="3"/>
            <c:invertIfNegative val="0"/>
            <c:bubble3D val="0"/>
            <c:spPr>
              <a:solidFill>
                <a:srgbClr val="F45113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7-3F37-4C01-9459-E8FE3D794130}"/>
              </c:ext>
            </c:extLst>
          </c:dPt>
          <c:dPt>
            <c:idx val="4"/>
            <c:invertIfNegative val="0"/>
            <c:bubble3D val="0"/>
            <c:spPr>
              <a:solidFill>
                <a:srgbClr val="F45113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9-3F37-4C01-9459-E8FE3D794130}"/>
              </c:ext>
            </c:extLst>
          </c:dPt>
          <c:dPt>
            <c:idx val="5"/>
            <c:invertIfNegative val="0"/>
            <c:bubble3D val="0"/>
            <c:spPr>
              <a:solidFill>
                <a:srgbClr val="F45113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B-3F37-4C01-9459-E8FE3D794130}"/>
              </c:ext>
            </c:extLst>
          </c:dPt>
          <c:dPt>
            <c:idx val="6"/>
            <c:invertIfNegative val="0"/>
            <c:bubble3D val="0"/>
            <c:spPr>
              <a:solidFill>
                <a:srgbClr val="F45113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D-3F37-4C01-9459-E8FE3D79413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000" b="0" u="none" strike="noStrike">
                        <a:solidFill>
                          <a:srgbClr val="000000"/>
                        </a:solidFill>
                        <a:uFillTx/>
                        <a:latin typeface="Calibri"/>
                        <a:ea typeface="Calibri"/>
                      </a:rPr>
                      <a:t>47,8%</a:t>
                    </a:r>
                  </a:p>
                </c:rich>
              </c:tx>
              <c:spPr/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F37-4C01-9459-E8FE3D79413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000" b="0" u="none" strike="noStrike">
                        <a:solidFill>
                          <a:srgbClr val="000000"/>
                        </a:solidFill>
                        <a:uFillTx/>
                        <a:latin typeface="Calibri"/>
                        <a:ea typeface="Calibri"/>
                      </a:rPr>
                      <a:t>3,8%</a:t>
                    </a:r>
                  </a:p>
                </c:rich>
              </c:tx>
              <c:spPr/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3F37-4C01-9459-E8FE3D79413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000" b="0" u="none" strike="noStrike">
                        <a:solidFill>
                          <a:srgbClr val="000000"/>
                        </a:solidFill>
                        <a:uFillTx/>
                        <a:latin typeface="Calibri"/>
                        <a:ea typeface="Calibri"/>
                      </a:rPr>
                      <a:t>22,6%</a:t>
                    </a:r>
                  </a:p>
                </c:rich>
              </c:tx>
              <c:spPr/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3F37-4C01-9459-E8FE3D79413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1000" b="0" u="none" strike="noStrike">
                        <a:solidFill>
                          <a:srgbClr val="000000"/>
                        </a:solidFill>
                        <a:uFillTx/>
                        <a:latin typeface="Calibri"/>
                        <a:ea typeface="Calibri"/>
                      </a:rPr>
                      <a:t>64,7%</a:t>
                    </a:r>
                  </a:p>
                </c:rich>
              </c:tx>
              <c:spPr/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3F37-4C01-9459-E8FE3D79413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000" b="0" u="none" strike="noStrike">
                        <a:solidFill>
                          <a:srgbClr val="000000"/>
                        </a:solidFill>
                        <a:uFillTx/>
                        <a:latin typeface="Calibri"/>
                        <a:ea typeface="Calibri"/>
                      </a:rPr>
                      <a:t>11,4%</a:t>
                    </a:r>
                  </a:p>
                </c:rich>
              </c:tx>
              <c:spPr/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3F37-4C01-9459-E8FE3D794130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sz="1000" b="0" u="none" strike="noStrike">
                        <a:solidFill>
                          <a:srgbClr val="000000"/>
                        </a:solidFill>
                        <a:uFillTx/>
                        <a:latin typeface="Calibri"/>
                        <a:ea typeface="Calibri"/>
                      </a:rPr>
                      <a:t>67,9%</a:t>
                    </a:r>
                  </a:p>
                </c:rich>
              </c:tx>
              <c:spPr/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3F37-4C01-9459-E8FE3D794130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sz="1000" b="0" u="none" strike="noStrike">
                        <a:solidFill>
                          <a:srgbClr val="000000"/>
                        </a:solidFill>
                        <a:uFillTx/>
                        <a:latin typeface="Calibri"/>
                        <a:ea typeface="Calibri"/>
                      </a:rPr>
                      <a:t>68,5%</a:t>
                    </a:r>
                  </a:p>
                </c:rich>
              </c:tx>
              <c:spPr/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3F37-4C01-9459-E8FE3D794130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u="none" strike="noStrike">
                    <a:solidFill>
                      <a:srgbClr val="000000"/>
                    </a:solidFill>
                    <a:uFillTx/>
                    <a:latin typeface="Calibri"/>
                    <a:ea typeface="Calibri"/>
                  </a:defRPr>
                </a:pPr>
                <a:endParaRPr lang="pl-PL"/>
              </a:p>
            </c:txPr>
            <c:dLblPos val="outEnd"/>
            <c:showLegendKey val="1"/>
            <c:showVal val="1"/>
            <c:showCatName val="1"/>
            <c:showSerName val="1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0">
                      <a:solidFill>
                        <a:srgbClr val="000000"/>
                      </a:solidFill>
                    </a:ln>
                  </c:spPr>
                </c15:leaderLines>
              </c:ext>
            </c:extLst>
          </c:dLbls>
          <c:cat>
            <c:strRef>
              <c:f>categories</c:f>
              <c:strCache>
                <c:ptCount val="7"/>
                <c:pt idx="0">
                  <c:v>Komputery na korytarzach (176)</c:v>
                </c:pt>
                <c:pt idx="1">
                  <c:v>Parking (14)</c:v>
                </c:pt>
                <c:pt idx="2">
                  <c:v>Zasoby biblioteczne (83)</c:v>
                </c:pt>
                <c:pt idx="3">
                  <c:v>Siłownia (238)</c:v>
                </c:pt>
                <c:pt idx="4">
                  <c:v>Bufet (42)</c:v>
                </c:pt>
                <c:pt idx="5">
                  <c:v>Dom studenta (250)</c:v>
                </c:pt>
                <c:pt idx="6">
                  <c:v>Pokój wyciszeń (252)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7"/>
                <c:pt idx="0">
                  <c:v>0.47826087</c:v>
                </c:pt>
                <c:pt idx="1">
                  <c:v>3.8043479999999998E-2</c:v>
                </c:pt>
                <c:pt idx="2">
                  <c:v>0.22554347999999999</c:v>
                </c:pt>
                <c:pt idx="3">
                  <c:v>0.64673913000000005</c:v>
                </c:pt>
                <c:pt idx="4">
                  <c:v>0.11413043</c:v>
                </c:pt>
                <c:pt idx="5">
                  <c:v>0.67934782999999999</c:v>
                </c:pt>
                <c:pt idx="6">
                  <c:v>0.68478260999999996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F37-4C01-9459-E8FE3D7941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1587794"/>
        <c:axId val="87918533"/>
      </c:barChart>
      <c:catAx>
        <c:axId val="1587794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9360">
            <a:solidFill>
              <a:srgbClr val="D4D4D4"/>
            </a:solidFill>
            <a:round/>
          </a:ln>
        </c:spPr>
        <c:txPr>
          <a:bodyPr/>
          <a:lstStyle/>
          <a:p>
            <a:pPr>
              <a:defRPr sz="1500" b="0" u="none" strike="noStrike">
                <a:solidFill>
                  <a:srgbClr val="111827"/>
                </a:solidFill>
                <a:uFillTx/>
                <a:latin typeface="Calibri"/>
                <a:ea typeface="Calibri"/>
              </a:defRPr>
            </a:pPr>
            <a:endParaRPr lang="pl-PL"/>
          </a:p>
        </c:txPr>
        <c:crossAx val="87918533"/>
        <c:crosses val="autoZero"/>
        <c:auto val="1"/>
        <c:lblAlgn val="ctr"/>
        <c:lblOffset val="100"/>
        <c:noMultiLvlLbl val="0"/>
      </c:catAx>
      <c:valAx>
        <c:axId val="87918533"/>
        <c:scaling>
          <c:orientation val="minMax"/>
          <c:max val="0.8"/>
          <c:min val="0"/>
        </c:scaling>
        <c:delete val="0"/>
        <c:axPos val="b"/>
        <c:majorGridlines>
          <c:spPr>
            <a:ln w="9360">
              <a:solidFill>
                <a:srgbClr val="E6E9ED"/>
              </a:solidFill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 w="9360">
            <a:solidFill>
              <a:srgbClr val="D4D4D4"/>
            </a:solidFill>
            <a:round/>
          </a:ln>
        </c:spPr>
        <c:txPr>
          <a:bodyPr/>
          <a:lstStyle/>
          <a:p>
            <a:pPr>
              <a:defRPr sz="1350" b="0" u="none" strike="noStrike">
                <a:solidFill>
                  <a:srgbClr val="667085"/>
                </a:solidFill>
                <a:uFillTx/>
                <a:latin typeface="Calibri"/>
                <a:ea typeface="Calibri"/>
              </a:defRPr>
            </a:pPr>
            <a:endParaRPr lang="pl-PL"/>
          </a:p>
        </c:txPr>
        <c:crossAx val="1587794"/>
        <c:crosses val="autoZero"/>
        <c:crossBetween val="between"/>
        <c:majorUnit val="0.2"/>
      </c:valAx>
      <c:spPr>
        <a:noFill/>
        <a:ln w="0">
          <a:noFill/>
        </a:ln>
      </c:spPr>
    </c:plotArea>
    <c:plotVisOnly val="1"/>
    <c:dispBlanksAs val="zero"/>
    <c:showDLblsOverMax val="1"/>
  </c:chart>
  <c:spPr>
    <a:noFill/>
    <a:ln w="0">
      <a:noFill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pl-PL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Kliknij, aby przesunąć slajd</a:t>
            </a: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r>
              <a:rPr lang="pl-PL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Kliknij, aby edytować format notatek</a:t>
            </a:r>
          </a:p>
        </p:txBody>
      </p:sp>
      <p:sp>
        <p:nvSpPr>
          <p:cNvPr id="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r>
              <a: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&lt;główka&gt;</a:t>
            </a:r>
          </a:p>
        </p:txBody>
      </p:sp>
      <p:sp>
        <p:nvSpPr>
          <p:cNvPr id="9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0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&lt;stopka&gt;</a:t>
            </a:r>
          </a:p>
        </p:txBody>
      </p:sp>
      <p:sp>
        <p:nvSpPr>
          <p:cNvPr id="11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2B1F523F-8C70-42B1-B0E0-746263E07DE3}" type="slidenum">
              <a: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22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endParaRPr lang="pl-PL" sz="2000" b="0" u="none" strike="noStrike" dirty="0">
              <a:solidFill>
                <a:srgbClr val="000000"/>
              </a:solidFill>
              <a:effectLst/>
              <a:uFillTx/>
              <a:latin typeface="Arial"/>
              <a:cs typeface="Arial"/>
            </a:endParaRPr>
          </a:p>
        </p:txBody>
      </p:sp>
      <p:sp>
        <p:nvSpPr>
          <p:cNvPr id="323" name="PlaceHolder 3"/>
          <p:cNvSpPr>
            <a:spLocks noGrp="1"/>
          </p:cNvSpPr>
          <p:nvPr>
            <p:ph type="sldNum" idx="4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25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endParaRPr lang="pl-PL" sz="2000" b="0" u="none" strike="noStrike" dirty="0">
              <a:solidFill>
                <a:srgbClr val="000000"/>
              </a:solidFill>
              <a:effectLst/>
              <a:uFillTx/>
              <a:latin typeface="Arial"/>
              <a:cs typeface="Arial"/>
            </a:endParaRPr>
          </a:p>
        </p:txBody>
      </p:sp>
      <p:sp>
        <p:nvSpPr>
          <p:cNvPr id="326" name="PlaceHolder 3"/>
          <p:cNvSpPr>
            <a:spLocks noGrp="1"/>
          </p:cNvSpPr>
          <p:nvPr>
            <p:ph type="sldNum" idx="5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28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endParaRPr lang="pl-PL" sz="2000" b="0" u="none" strike="noStrike" dirty="0">
              <a:solidFill>
                <a:srgbClr val="000000"/>
              </a:solidFill>
              <a:effectLst/>
              <a:uFillTx/>
              <a:latin typeface="Arial"/>
              <a:cs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sldNum" idx="6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31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endParaRPr lang="pl-PL" sz="2000" b="0" u="none" strike="noStrike" dirty="0">
              <a:solidFill>
                <a:srgbClr val="000000"/>
              </a:solidFill>
              <a:effectLst/>
              <a:uFillTx/>
              <a:latin typeface="Arial"/>
              <a:cs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 type="sldNum" idx="7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endParaRPr lang="pl-PL" sz="2000" b="0" u="none" strike="noStrike" dirty="0">
              <a:solidFill>
                <a:srgbClr val="000000"/>
              </a:solidFill>
              <a:effectLst/>
              <a:uFillTx/>
              <a:latin typeface="Arial"/>
              <a:cs typeface="Arial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 type="sldNum" idx="8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37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endParaRPr lang="pl-PL" sz="2000" b="0" u="none" strike="noStrike" dirty="0">
              <a:solidFill>
                <a:srgbClr val="000000"/>
              </a:solidFill>
              <a:effectLst/>
              <a:uFillTx/>
              <a:latin typeface="Arial"/>
              <a:cs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sldNum" idx="9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40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endParaRPr lang="pl-PL" sz="2000" b="0" u="none" strike="noStrike" dirty="0">
              <a:solidFill>
                <a:srgbClr val="000000"/>
              </a:solidFill>
              <a:effectLst/>
              <a:uFillTx/>
              <a:latin typeface="Arial"/>
              <a:cs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 type="sldNum" idx="1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43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endParaRPr lang="pl-PL" sz="2000" b="0" u="none" strike="noStrike" dirty="0">
              <a:solidFill>
                <a:srgbClr val="000000"/>
              </a:solidFill>
              <a:effectLst/>
              <a:uFillTx/>
              <a:latin typeface="Arial"/>
              <a:cs typeface="Arial"/>
            </a:endParaRPr>
          </a:p>
        </p:txBody>
      </p:sp>
      <p:sp>
        <p:nvSpPr>
          <p:cNvPr id="344" name="PlaceHolder 3"/>
          <p:cNvSpPr>
            <a:spLocks noGrp="1"/>
          </p:cNvSpPr>
          <p:nvPr>
            <p:ph type="sldNum" idx="1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360" y="-360"/>
            <a:ext cx="720" cy="720"/>
          </a:xfrm>
          <a:prstGeom prst="rect">
            <a:avLst/>
          </a:prstGeom>
          <a:ln w="0">
            <a:noFill/>
          </a:ln>
        </p:spPr>
      </p:sp>
      <p:sp>
        <p:nvSpPr>
          <p:cNvPr id="346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endParaRPr lang="pl-PL" sz="2000" b="0" u="none" strike="noStrike" dirty="0">
              <a:solidFill>
                <a:srgbClr val="000000"/>
              </a:solidFill>
              <a:effectLst/>
              <a:uFillTx/>
              <a:latin typeface="Arial"/>
              <a:cs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 type="sldNum" idx="1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49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endParaRPr lang="pl-PL" sz="2000" b="0" u="none" strike="noStrike" dirty="0">
              <a:solidFill>
                <a:srgbClr val="000000"/>
              </a:solidFill>
              <a:effectLst/>
              <a:uFillTx/>
              <a:latin typeface="Arial"/>
              <a:cs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 type="sldNum" idx="13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52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endParaRPr lang="pl-PL" sz="2000" b="0" u="none" strike="noStrike" dirty="0">
              <a:solidFill>
                <a:srgbClr val="000000"/>
              </a:solidFill>
              <a:effectLst/>
              <a:uFillTx/>
              <a:latin typeface="Arial"/>
              <a:cs typeface="Arial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 type="sldNum" idx="14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55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endParaRPr lang="pl-PL" sz="2000" b="0" u="none" strike="noStrike" dirty="0">
              <a:solidFill>
                <a:srgbClr val="000000"/>
              </a:solidFill>
              <a:effectLst/>
              <a:uFillTx/>
              <a:latin typeface="Arial"/>
              <a:cs typeface="Arial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 type="sldNum" idx="15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58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endParaRPr lang="pl-PL" sz="2000" b="0" u="none" strike="noStrike" dirty="0">
              <a:solidFill>
                <a:srgbClr val="000000"/>
              </a:solidFill>
              <a:effectLst/>
              <a:uFillTx/>
              <a:latin typeface="Arial"/>
              <a:cs typeface="Arial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 type="sldNum" idx="16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61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endParaRPr lang="pl-PL" sz="2000" b="0" u="none" strike="noStrike" dirty="0">
              <a:solidFill>
                <a:srgbClr val="000000"/>
              </a:solidFill>
              <a:effectLst/>
              <a:uFillTx/>
              <a:latin typeface="Arial"/>
              <a:cs typeface="Arial"/>
            </a:endParaRPr>
          </a:p>
        </p:txBody>
      </p:sp>
      <p:sp>
        <p:nvSpPr>
          <p:cNvPr id="362" name="PlaceHolder 3"/>
          <p:cNvSpPr>
            <a:spLocks noGrp="1"/>
          </p:cNvSpPr>
          <p:nvPr>
            <p:ph type="sldNum" idx="17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360" y="-360"/>
            <a:ext cx="720" cy="720"/>
          </a:xfrm>
          <a:prstGeom prst="rect">
            <a:avLst/>
          </a:prstGeom>
          <a:ln w="0">
            <a:noFill/>
          </a:ln>
        </p:spPr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endParaRPr lang="pl-PL" sz="2000" b="0" u="none" strike="noStrike" dirty="0">
              <a:solidFill>
                <a:srgbClr val="000000"/>
              </a:solidFill>
              <a:effectLst/>
              <a:uFillTx/>
              <a:latin typeface="Arial"/>
              <a:cs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sldNum" idx="18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543960"/>
            <a:ext cx="10972080" cy="60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lnSpc>
                <a:spcPct val="90000"/>
              </a:lnSpc>
              <a:buNone/>
              <a:tabLst>
                <a:tab pos="0" algn="l"/>
              </a:tabLst>
              <a:defRPr lang="pl-PL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>
              <a:lnSpc>
                <a:spcPct val="90000"/>
              </a:lnSpc>
              <a:buNone/>
              <a:tabLst>
                <a:tab pos="0" algn="l"/>
              </a:tabLst>
            </a:pPr>
            <a:r>
              <a:rPr lang="pl-PL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Kliknij, aby edytować format tekstu tytułu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indent="-324000"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Kliknij, aby edytować format tekstu konspektu</a:t>
            </a:r>
          </a:p>
          <a:p>
            <a:pPr marL="864000" lvl="1" indent="-324000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Drugi poziom konspektu</a:t>
            </a:r>
          </a:p>
          <a:p>
            <a:pPr marL="1296000" lvl="2" indent="-288000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Trzeci poziom konspektu</a:t>
            </a:r>
          </a:p>
          <a:p>
            <a:pPr marL="1728000" lvl="3" indent="-216000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Czwarty poziom konspektu</a:t>
            </a:r>
          </a:p>
          <a:p>
            <a:pPr marL="2160000" lvl="4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Piąty poziom konspektu</a:t>
            </a:r>
          </a:p>
          <a:p>
            <a:pPr marL="2592000" lvl="5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Szósty poziom konspektu</a:t>
            </a:r>
          </a:p>
          <a:p>
            <a:pPr marL="3024000" lvl="6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Siódmy poziom konspektu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omyśln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543960"/>
            <a:ext cx="10972080" cy="60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lnSpc>
                <a:spcPct val="90000"/>
              </a:lnSpc>
              <a:buNone/>
              <a:tabLst>
                <a:tab pos="0" algn="l"/>
              </a:tabLst>
              <a:defRPr lang="pl-PL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>
              <a:lnSpc>
                <a:spcPct val="90000"/>
              </a:lnSpc>
              <a:buNone/>
              <a:tabLst>
                <a:tab pos="0" algn="l"/>
              </a:tabLst>
            </a:pPr>
            <a:r>
              <a:rPr lang="pl-PL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Kliknij, aby edytować format tekstu tytułu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indent="-324000"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Kliknij, aby edytować format tekstu konspektu</a:t>
            </a:r>
          </a:p>
          <a:p>
            <a:pPr marL="864000" lvl="1" indent="-324000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Drugi poziom konspektu</a:t>
            </a:r>
          </a:p>
          <a:p>
            <a:pPr marL="1296000" lvl="2" indent="-288000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Trzeci poziom konspektu</a:t>
            </a:r>
          </a:p>
          <a:p>
            <a:pPr marL="1728000" lvl="3" indent="-216000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Czwarty poziom konspektu</a:t>
            </a:r>
          </a:p>
          <a:p>
            <a:pPr marL="2160000" lvl="4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Piąty poziom konspektu</a:t>
            </a:r>
          </a:p>
          <a:p>
            <a:pPr marL="2592000" lvl="5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Szósty poziom konspektu</a:t>
            </a:r>
          </a:p>
          <a:p>
            <a:pPr marL="3024000" lvl="6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Siódmy poziom konspektu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0" y="0"/>
            <a:ext cx="3380760" cy="685728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3" name="Obraz 12"/>
          <p:cNvPicPr/>
          <p:nvPr/>
        </p:nvPicPr>
        <p:blipFill>
          <a:blip r:embed="rId3"/>
          <a:stretch/>
        </p:blipFill>
        <p:spPr>
          <a:xfrm>
            <a:off x="402480" y="628560"/>
            <a:ext cx="2566080" cy="1018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" name="Prostokąt 13"/>
          <p:cNvSpPr/>
          <p:nvPr/>
        </p:nvSpPr>
        <p:spPr>
          <a:xfrm>
            <a:off x="3857760" y="781200"/>
            <a:ext cx="304740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0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WYNIKI BADANIA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3857760" y="1352520"/>
            <a:ext cx="7238160" cy="1618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4650" b="1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Badanie satysfakcji</a:t>
            </a:r>
            <a:endParaRPr lang="pl-PL" sz="4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4650" b="1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studentów ANSB</a:t>
            </a:r>
            <a:endParaRPr lang="pl-PL" sz="4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3857760" y="3238560"/>
            <a:ext cx="1523160" cy="4680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520" rIns="90000" bIns="252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3857760" y="3600360"/>
            <a:ext cx="6571440" cy="38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399960" y="4809960"/>
            <a:ext cx="2571120" cy="58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315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2025/2026</a:t>
            </a:r>
            <a:endParaRPr lang="pl-PL" sz="3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rostokąt 18"/>
          <p:cNvSpPr/>
          <p:nvPr/>
        </p:nvSpPr>
        <p:spPr>
          <a:xfrm>
            <a:off x="399960" y="5410080"/>
            <a:ext cx="2571120" cy="323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43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rok akademicki</a:t>
            </a:r>
            <a:endParaRPr lang="pl-PL" sz="14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3857760" y="5000760"/>
            <a:ext cx="7647840" cy="8640"/>
          </a:xfrm>
          <a:prstGeom prst="rect">
            <a:avLst/>
          </a:prstGeom>
          <a:solidFill>
            <a:srgbClr val="CBD0D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35640" rIns="90000" bIns="-3564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Prostokąt 20"/>
          <p:cNvSpPr/>
          <p:nvPr/>
        </p:nvSpPr>
        <p:spPr>
          <a:xfrm>
            <a:off x="3857760" y="5334120"/>
            <a:ext cx="1428120" cy="61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34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368</a:t>
            </a:r>
            <a:endParaRPr lang="pl-PL" sz="3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rostokąt 21"/>
          <p:cNvSpPr/>
          <p:nvPr/>
        </p:nvSpPr>
        <p:spPr>
          <a:xfrm>
            <a:off x="3857760" y="5924520"/>
            <a:ext cx="1713960" cy="26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350" b="1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respondentów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rostokąt 22"/>
          <p:cNvSpPr/>
          <p:nvPr/>
        </p:nvSpPr>
        <p:spPr>
          <a:xfrm>
            <a:off x="6381720" y="5334120"/>
            <a:ext cx="1142280" cy="61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34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13</a:t>
            </a:r>
            <a:endParaRPr lang="pl-PL" sz="3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rostokąt 23"/>
          <p:cNvSpPr/>
          <p:nvPr/>
        </p:nvSpPr>
        <p:spPr>
          <a:xfrm>
            <a:off x="6381720" y="5924520"/>
            <a:ext cx="2094840" cy="26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350" b="1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kierunków studiów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rostokąt 24"/>
          <p:cNvSpPr/>
          <p:nvPr/>
        </p:nvSpPr>
        <p:spPr>
          <a:xfrm>
            <a:off x="9144000" y="5334120"/>
            <a:ext cx="2361600" cy="61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34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39,1%</a:t>
            </a:r>
            <a:endParaRPr lang="pl-PL" sz="3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rostokąt 25"/>
          <p:cNvSpPr/>
          <p:nvPr/>
        </p:nvSpPr>
        <p:spPr>
          <a:xfrm>
            <a:off x="9144000" y="5924520"/>
            <a:ext cx="2361600" cy="26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350" b="1" u="none" strike="noStrike">
                <a:solidFill>
                  <a:srgbClr val="111827"/>
                </a:solidFill>
                <a:effectLst/>
                <a:uFillTx/>
                <a:latin typeface="Calibri"/>
                <a:ea typeface="Calibri"/>
              </a:rPr>
              <a:t>zwrotność ankiety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rostokąt 26"/>
          <p:cNvSpPr/>
          <p:nvPr/>
        </p:nvSpPr>
        <p:spPr>
          <a:xfrm>
            <a:off x="3857760" y="4238640"/>
            <a:ext cx="7647840" cy="36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rostokąt 27"/>
          <p:cNvSpPr/>
          <p:nvPr/>
        </p:nvSpPr>
        <p:spPr>
          <a:xfrm>
            <a:off x="685800" y="361800"/>
            <a:ext cx="6190560" cy="20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98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WYNIKI BADANIA SATYSFAKCJI STUDENTÓW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rostokąt 28"/>
          <p:cNvSpPr/>
          <p:nvPr/>
        </p:nvSpPr>
        <p:spPr>
          <a:xfrm>
            <a:off x="685800" y="704880"/>
            <a:ext cx="9429120" cy="76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2620" b="1" u="none" strike="noStrike">
                <a:solidFill>
                  <a:srgbClr val="111827"/>
                </a:solidFill>
                <a:effectLst/>
                <a:uFillTx/>
                <a:latin typeface="Calibri"/>
                <a:ea typeface="Calibri"/>
              </a:rPr>
              <a:t>Charakterystyka uczestników badania</a:t>
            </a:r>
            <a:endParaRPr lang="pl-PL" sz="26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rostokąt 29"/>
          <p:cNvSpPr/>
          <p:nvPr/>
        </p:nvSpPr>
        <p:spPr>
          <a:xfrm>
            <a:off x="685800" y="1523880"/>
            <a:ext cx="10819800" cy="18360"/>
          </a:xfrm>
          <a:prstGeom prst="rect">
            <a:avLst/>
          </a:prstGeom>
          <a:solidFill>
            <a:srgbClr val="CBD0D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25920" rIns="90000" bIns="-2592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rostokąt 30"/>
          <p:cNvSpPr/>
          <p:nvPr/>
        </p:nvSpPr>
        <p:spPr>
          <a:xfrm>
            <a:off x="685800" y="6496200"/>
            <a:ext cx="723816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820" b="0" u="none" strike="noStrike">
                <a:solidFill>
                  <a:srgbClr val="667085"/>
                </a:solidFill>
                <a:effectLst/>
                <a:uFillTx/>
                <a:latin typeface="Arial"/>
                <a:ea typeface="Arial"/>
              </a:rPr>
              <a:t>Akademia Nauk Stosowanych Stefana Batorego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rostokąt 31"/>
          <p:cNvSpPr/>
          <p:nvPr/>
        </p:nvSpPr>
        <p:spPr>
          <a:xfrm>
            <a:off x="10953720" y="6496200"/>
            <a:ext cx="55188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pl-PL" sz="820" b="1" u="none" strike="noStrike">
                <a:solidFill>
                  <a:srgbClr val="667085"/>
                </a:solidFill>
                <a:effectLst/>
                <a:uFillTx/>
                <a:latin typeface="Arial"/>
                <a:ea typeface="Arial"/>
              </a:rPr>
              <a:t>02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3" name="Obraz 32"/>
          <p:cNvPicPr/>
          <p:nvPr/>
        </p:nvPicPr>
        <p:blipFill>
          <a:blip r:embed="rId3"/>
          <a:stretch/>
        </p:blipFill>
        <p:spPr>
          <a:xfrm>
            <a:off x="10287000" y="191520"/>
            <a:ext cx="1218600" cy="483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" name="Prostokąt 33"/>
          <p:cNvSpPr/>
          <p:nvPr/>
        </p:nvSpPr>
        <p:spPr>
          <a:xfrm>
            <a:off x="685800" y="1647720"/>
            <a:ext cx="3475800" cy="52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330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52,2%</a:t>
            </a:r>
            <a:endParaRPr lang="pl-PL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Prostokąt 34"/>
          <p:cNvSpPr/>
          <p:nvPr/>
        </p:nvSpPr>
        <p:spPr>
          <a:xfrm>
            <a:off x="685800" y="2219400"/>
            <a:ext cx="347580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500" b="1" u="none" strike="noStrike">
                <a:solidFill>
                  <a:srgbClr val="111827"/>
                </a:solidFill>
                <a:effectLst/>
                <a:uFillTx/>
                <a:latin typeface="Calibri"/>
                <a:ea typeface="Calibri"/>
              </a:rPr>
              <a:t>studia niestacjonarne</a:t>
            </a:r>
            <a:endParaRPr lang="pl-PL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Prostokąt 35"/>
          <p:cNvSpPr/>
          <p:nvPr/>
        </p:nvSpPr>
        <p:spPr>
          <a:xfrm>
            <a:off x="4286160" y="1647720"/>
            <a:ext cx="3475800" cy="52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330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46,7%</a:t>
            </a:r>
            <a:endParaRPr lang="pl-PL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Prostokąt 36"/>
          <p:cNvSpPr/>
          <p:nvPr/>
        </p:nvSpPr>
        <p:spPr>
          <a:xfrm>
            <a:off x="4286160" y="2219400"/>
            <a:ext cx="347580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500" b="1" u="none" strike="noStrike">
                <a:solidFill>
                  <a:srgbClr val="111827"/>
                </a:solidFill>
                <a:effectLst/>
                <a:uFillTx/>
                <a:latin typeface="Calibri"/>
                <a:ea typeface="Calibri"/>
              </a:rPr>
              <a:t>studia stacjonarne</a:t>
            </a:r>
            <a:endParaRPr lang="pl-PL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Prostokąt 37"/>
          <p:cNvSpPr/>
          <p:nvPr/>
        </p:nvSpPr>
        <p:spPr>
          <a:xfrm>
            <a:off x="7791480" y="1647720"/>
            <a:ext cx="3475800" cy="52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330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62,2%</a:t>
            </a:r>
            <a:endParaRPr lang="pl-PL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Prostokąt 38"/>
          <p:cNvSpPr/>
          <p:nvPr/>
        </p:nvSpPr>
        <p:spPr>
          <a:xfrm>
            <a:off x="7791480" y="2219400"/>
            <a:ext cx="347580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500" b="1" u="none" strike="noStrike">
                <a:solidFill>
                  <a:srgbClr val="111827"/>
                </a:solidFill>
                <a:effectLst/>
                <a:uFillTx/>
                <a:latin typeface="Calibri"/>
                <a:ea typeface="Calibri"/>
              </a:rPr>
              <a:t>ANSB jako pierwszy wybór</a:t>
            </a:r>
            <a:endParaRPr lang="pl-PL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40" name="Tabela 39"/>
          <p:cNvGraphicFramePr/>
          <p:nvPr/>
        </p:nvGraphicFramePr>
        <p:xfrm>
          <a:off x="685800" y="2724120"/>
          <a:ext cx="5333400" cy="3234600"/>
        </p:xfrm>
        <a:graphic>
          <a:graphicData uri="http://schemas.openxmlformats.org/drawingml/2006/table">
            <a:tbl>
              <a:tblPr/>
              <a:tblGrid>
                <a:gridCol w="3619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Kierunek</a:t>
                      </a:r>
                      <a:endParaRPr lang="pl-PL" sz="135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>
                      <a:solidFill>
                        <a:srgbClr val="E6E9ED"/>
                      </a:solidFill>
                      <a:prstDash val="soli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4511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Liczba</a:t>
                      </a:r>
                      <a:endParaRPr lang="pl-PL" sz="135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>
                      <a:solidFill>
                        <a:srgbClr val="E6E9ED"/>
                      </a:solidFill>
                      <a:prstDash val="soli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4511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Udział</a:t>
                      </a:r>
                      <a:endParaRPr lang="pl-PL" sz="135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>
                      <a:solidFill>
                        <a:srgbClr val="E6E9ED"/>
                      </a:solidFill>
                      <a:prstDash val="soli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4511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3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Zarządzanie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58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15,8%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3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Pedagogika przedszkolna i wczesnoszkolna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39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10,6%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3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Menedżerskie studia ekonomiczno-prawne (II stopień)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38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10,3%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3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Bezpieczeństwo wewnętrzne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36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9,8%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3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Administracja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31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8,4%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3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Finanse i rachunkowość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31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8,4%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3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Informatyka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27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7,3%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41" name="Tabela 40"/>
          <p:cNvGraphicFramePr/>
          <p:nvPr/>
        </p:nvGraphicFramePr>
        <p:xfrm>
          <a:off x="6172200" y="2724120"/>
          <a:ext cx="5333400" cy="3121920"/>
        </p:xfrm>
        <a:graphic>
          <a:graphicData uri="http://schemas.openxmlformats.org/drawingml/2006/table">
            <a:tbl>
              <a:tblPr/>
              <a:tblGrid>
                <a:gridCol w="3619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Kierunek</a:t>
                      </a:r>
                      <a:endParaRPr lang="pl-PL" sz="135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>
                      <a:solidFill>
                        <a:srgbClr val="E6E9ED"/>
                      </a:solidFill>
                      <a:prstDash val="soli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4511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Liczba</a:t>
                      </a:r>
                      <a:endParaRPr lang="pl-PL" sz="135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>
                      <a:solidFill>
                        <a:srgbClr val="E6E9ED"/>
                      </a:solidFill>
                      <a:prstDash val="soli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4511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Udział</a:t>
                      </a:r>
                      <a:endParaRPr lang="pl-PL" sz="135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>
                      <a:solidFill>
                        <a:srgbClr val="E6E9ED"/>
                      </a:solidFill>
                      <a:prstDash val="soli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4511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3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Pedagogika (II stopień)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25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6,8%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3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Pedagogika (I stopień)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23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6,3%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3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Pielęgniarstwo (I stopień)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23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6,3%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3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Ratownictwo medyczne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20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5,4%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3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Ogrodnictwo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9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2,4%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3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Pielęgniarstwo (II stopień)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1,1%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3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Brak wskazania kierunku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35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1,1%</a:t>
                      </a:r>
                      <a:endParaRPr lang="pl-PL" sz="13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2" name="Prostokąt 41"/>
          <p:cNvSpPr/>
          <p:nvPr/>
        </p:nvSpPr>
        <p:spPr>
          <a:xfrm>
            <a:off x="685800" y="6153120"/>
            <a:ext cx="10819800" cy="26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80" b="0" u="none" strike="noStrike">
                <a:solidFill>
                  <a:srgbClr val="667085"/>
                </a:solidFill>
                <a:effectLst/>
                <a:uFillTx/>
                <a:latin typeface="Calibri"/>
                <a:ea typeface="Calibri"/>
              </a:rPr>
              <a:t>N=368. Udziały względem wszystkich ankiet. Brak kierunku i trybu studiów: po 4 osoby (1,1%).</a:t>
            </a:r>
            <a:endParaRPr lang="pl-PL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rostokąt 42"/>
          <p:cNvSpPr/>
          <p:nvPr/>
        </p:nvSpPr>
        <p:spPr>
          <a:xfrm>
            <a:off x="685800" y="361800"/>
            <a:ext cx="809568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98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WYNIKI BADANIA SATYSFAKCJI STUDENTÓW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Prostokąt 43"/>
          <p:cNvSpPr/>
          <p:nvPr/>
        </p:nvSpPr>
        <p:spPr>
          <a:xfrm>
            <a:off x="685800" y="743040"/>
            <a:ext cx="10819800" cy="76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2620" b="1" u="none" strike="noStrike">
                <a:solidFill>
                  <a:srgbClr val="111827"/>
                </a:solidFill>
                <a:effectLst/>
                <a:uFillTx/>
                <a:latin typeface="Calibri"/>
                <a:ea typeface="Calibri"/>
              </a:rPr>
              <a:t>Profil roczników uczestników badania</a:t>
            </a:r>
            <a:endParaRPr lang="pl-PL" sz="26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Prostokąt 44"/>
          <p:cNvSpPr/>
          <p:nvPr/>
        </p:nvSpPr>
        <p:spPr>
          <a:xfrm>
            <a:off x="685800" y="1523880"/>
            <a:ext cx="10819800" cy="52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6" name="Obraz 45"/>
          <p:cNvPicPr/>
          <p:nvPr/>
        </p:nvPicPr>
        <p:blipFill>
          <a:blip r:embed="rId3"/>
          <a:stretch/>
        </p:blipFill>
        <p:spPr>
          <a:xfrm>
            <a:off x="10306080" y="213120"/>
            <a:ext cx="1180440" cy="439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" name="Prostokąt 46"/>
          <p:cNvSpPr/>
          <p:nvPr/>
        </p:nvSpPr>
        <p:spPr>
          <a:xfrm>
            <a:off x="685800" y="6496200"/>
            <a:ext cx="723816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820" b="0" u="none" strike="noStrike">
                <a:solidFill>
                  <a:srgbClr val="667085"/>
                </a:solidFill>
                <a:effectLst/>
                <a:uFillTx/>
                <a:latin typeface="Calibri"/>
                <a:ea typeface="Calibri"/>
              </a:rPr>
              <a:t>Akademia Nauk Stosowanych Stefana Batorego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Prostokąt 47"/>
          <p:cNvSpPr/>
          <p:nvPr/>
        </p:nvSpPr>
        <p:spPr>
          <a:xfrm>
            <a:off x="10953720" y="6496200"/>
            <a:ext cx="55188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820" b="1" u="none" strike="noStrike">
                <a:solidFill>
                  <a:srgbClr val="667085"/>
                </a:solidFill>
                <a:effectLst/>
                <a:uFillTx/>
                <a:latin typeface="Calibri"/>
                <a:ea typeface="Calibri"/>
              </a:rPr>
              <a:t>03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49" name="Tabela 48"/>
          <p:cNvGraphicFramePr/>
          <p:nvPr/>
        </p:nvGraphicFramePr>
        <p:xfrm>
          <a:off x="685800" y="2076480"/>
          <a:ext cx="10820160" cy="4021836"/>
        </p:xfrm>
        <a:graphic>
          <a:graphicData uri="http://schemas.openxmlformats.org/drawingml/2006/table">
            <a:tbl>
              <a:tblPr/>
              <a:tblGrid>
                <a:gridCol w="838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Rocznik</a:t>
                      </a:r>
                      <a:endParaRPr lang="pl-PL" sz="143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>
                      <a:solidFill>
                        <a:srgbClr val="E6E9ED"/>
                      </a:solidFill>
                      <a:prstDash val="soli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4511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Liczba</a:t>
                      </a:r>
                      <a:endParaRPr lang="pl-PL" sz="143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>
                      <a:solidFill>
                        <a:srgbClr val="E6E9ED"/>
                      </a:solidFill>
                      <a:prstDash val="soli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4511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Udział</a:t>
                      </a:r>
                      <a:endParaRPr lang="pl-PL" sz="143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>
                      <a:solidFill>
                        <a:srgbClr val="E6E9ED"/>
                      </a:solidFill>
                      <a:prstDash val="soli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4511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I rok studiów I stopnia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134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36,4%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II rok studiów I stopnia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86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23,4%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III rok studiów I stopnia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43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11,7%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I rok studiów II stopnia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37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10,1%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II rok studiów II stopnia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35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9,5%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II rok jednolitych studiów magisterskich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8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2,2%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I rok jednolitych studiów magisterskich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7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1,9%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IV rok jednolitych studiów magisterskich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7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1,9%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III rok jednolitych studiów magisterskich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1,1%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Brak wskazania rocznika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1,1%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IV rok studiów I stopnia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3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0,8%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4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V rok jednolitych studiów magisterskich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0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0,0%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0" name="Prostokąt 49"/>
          <p:cNvSpPr/>
          <p:nvPr/>
        </p:nvSpPr>
        <p:spPr>
          <a:xfrm>
            <a:off x="685800" y="6134040"/>
            <a:ext cx="1081980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rostokąt 50"/>
          <p:cNvSpPr/>
          <p:nvPr/>
        </p:nvSpPr>
        <p:spPr>
          <a:xfrm>
            <a:off x="685800" y="361800"/>
            <a:ext cx="6190560" cy="20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98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WYNIKI BADANIA SATYSFAKCJI STUDENTÓW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Prostokąt 51"/>
          <p:cNvSpPr/>
          <p:nvPr/>
        </p:nvSpPr>
        <p:spPr>
          <a:xfrm>
            <a:off x="685800" y="704880"/>
            <a:ext cx="9429120" cy="76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2620" b="1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Bliskość nadal decyduje, ale oferta edukacyjna zyskuje</a:t>
            </a:r>
            <a:endParaRPr lang="pl-PL" sz="26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Prostokąt 52"/>
          <p:cNvSpPr/>
          <p:nvPr/>
        </p:nvSpPr>
        <p:spPr>
          <a:xfrm>
            <a:off x="685800" y="1523880"/>
            <a:ext cx="10819800" cy="18360"/>
          </a:xfrm>
          <a:prstGeom prst="rect">
            <a:avLst/>
          </a:prstGeom>
          <a:solidFill>
            <a:srgbClr val="CBD0D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25920" rIns="90000" bIns="-2592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Prostokąt 53"/>
          <p:cNvSpPr/>
          <p:nvPr/>
        </p:nvSpPr>
        <p:spPr>
          <a:xfrm>
            <a:off x="685800" y="1657440"/>
            <a:ext cx="3809160" cy="24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430" b="1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Motyw wyboru ANSB</a:t>
            </a:r>
            <a:endParaRPr lang="pl-PL" sz="14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Prostokąt 54"/>
          <p:cNvSpPr/>
          <p:nvPr/>
        </p:nvSpPr>
        <p:spPr>
          <a:xfrm>
            <a:off x="5952960" y="1657440"/>
            <a:ext cx="1380240" cy="22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050" b="1" u="none" strike="noStrike">
                <a:solidFill>
                  <a:srgbClr val="667085"/>
                </a:solidFill>
                <a:effectLst/>
                <a:uFillTx/>
                <a:latin typeface="Arial"/>
                <a:ea typeface="Arial"/>
              </a:rPr>
              <a:t>2024/2025 · N=312</a:t>
            </a:r>
            <a:endParaRPr lang="pl-PL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Prostokąt 55"/>
          <p:cNvSpPr/>
          <p:nvPr/>
        </p:nvSpPr>
        <p:spPr>
          <a:xfrm>
            <a:off x="7334280" y="1657440"/>
            <a:ext cx="1428120" cy="22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0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2025/2026 · N=368</a:t>
            </a:r>
            <a:endParaRPr lang="pl-PL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Prostokąt 56"/>
          <p:cNvSpPr/>
          <p:nvPr/>
        </p:nvSpPr>
        <p:spPr>
          <a:xfrm>
            <a:off x="10382400" y="1657440"/>
            <a:ext cx="856440" cy="22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Prostokąt 57"/>
          <p:cNvSpPr/>
          <p:nvPr/>
        </p:nvSpPr>
        <p:spPr>
          <a:xfrm>
            <a:off x="685800" y="2057400"/>
            <a:ext cx="3980880" cy="39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0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Bliskość miejsca zamieszkania / łatwy dojazd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Prostokąt 58"/>
          <p:cNvSpPr/>
          <p:nvPr/>
        </p:nvSpPr>
        <p:spPr>
          <a:xfrm>
            <a:off x="4876920" y="2076480"/>
            <a:ext cx="4085640" cy="11376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Prostokąt 59"/>
          <p:cNvSpPr/>
          <p:nvPr/>
        </p:nvSpPr>
        <p:spPr>
          <a:xfrm>
            <a:off x="4876920" y="2076480"/>
            <a:ext cx="3846600" cy="113760"/>
          </a:xfrm>
          <a:prstGeom prst="rect">
            <a:avLst/>
          </a:prstGeom>
          <a:solidFill>
            <a:srgbClr val="98A2B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Prostokąt 60"/>
          <p:cNvSpPr/>
          <p:nvPr/>
        </p:nvSpPr>
        <p:spPr>
          <a:xfrm>
            <a:off x="4876920" y="2247840"/>
            <a:ext cx="4085640" cy="11376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Prostokąt 61"/>
          <p:cNvSpPr/>
          <p:nvPr/>
        </p:nvSpPr>
        <p:spPr>
          <a:xfrm>
            <a:off x="4876920" y="2247840"/>
            <a:ext cx="3740400" cy="11376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" name="Prostokąt 62"/>
          <p:cNvSpPr/>
          <p:nvPr/>
        </p:nvSpPr>
        <p:spPr>
          <a:xfrm>
            <a:off x="9524880" y="2019240"/>
            <a:ext cx="761400" cy="20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pl-PL" sz="980" b="1" u="none" strike="noStrike">
                <a:solidFill>
                  <a:srgbClr val="667085"/>
                </a:solidFill>
                <a:effectLst/>
                <a:uFillTx/>
                <a:latin typeface="Arial"/>
                <a:ea typeface="Arial"/>
              </a:rPr>
              <a:t>61,2%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Prostokąt 63"/>
          <p:cNvSpPr/>
          <p:nvPr/>
        </p:nvSpPr>
        <p:spPr>
          <a:xfrm>
            <a:off x="9524880" y="2200320"/>
            <a:ext cx="761400" cy="20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98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59,5%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Prostokąt 64"/>
          <p:cNvSpPr/>
          <p:nvPr/>
        </p:nvSpPr>
        <p:spPr>
          <a:xfrm>
            <a:off x="10382400" y="2104920"/>
            <a:ext cx="85644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Prostokąt 65"/>
          <p:cNvSpPr/>
          <p:nvPr/>
        </p:nvSpPr>
        <p:spPr>
          <a:xfrm>
            <a:off x="685800" y="2552760"/>
            <a:ext cx="3980880" cy="39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0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Atrakcyjna oferta edukacyjna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Prostokąt 66"/>
          <p:cNvSpPr/>
          <p:nvPr/>
        </p:nvSpPr>
        <p:spPr>
          <a:xfrm>
            <a:off x="4876920" y="2571840"/>
            <a:ext cx="4085640" cy="11376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Prostokąt 67"/>
          <p:cNvSpPr/>
          <p:nvPr/>
        </p:nvSpPr>
        <p:spPr>
          <a:xfrm>
            <a:off x="4876920" y="2571840"/>
            <a:ext cx="904680" cy="113760"/>
          </a:xfrm>
          <a:prstGeom prst="rect">
            <a:avLst/>
          </a:prstGeom>
          <a:solidFill>
            <a:srgbClr val="98A2B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Prostokąt 68"/>
          <p:cNvSpPr/>
          <p:nvPr/>
        </p:nvSpPr>
        <p:spPr>
          <a:xfrm>
            <a:off x="4876920" y="2743200"/>
            <a:ext cx="4085640" cy="11376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Prostokąt 69"/>
          <p:cNvSpPr/>
          <p:nvPr/>
        </p:nvSpPr>
        <p:spPr>
          <a:xfrm>
            <a:off x="4876920" y="2743200"/>
            <a:ext cx="973080" cy="11376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" name="Prostokąt 70"/>
          <p:cNvSpPr/>
          <p:nvPr/>
        </p:nvSpPr>
        <p:spPr>
          <a:xfrm>
            <a:off x="9524880" y="2514600"/>
            <a:ext cx="761400" cy="20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pl-PL" sz="980" b="1" u="none" strike="noStrike">
                <a:solidFill>
                  <a:srgbClr val="667085"/>
                </a:solidFill>
                <a:effectLst/>
                <a:uFillTx/>
                <a:latin typeface="Arial"/>
                <a:ea typeface="Arial"/>
              </a:rPr>
              <a:t>14,4%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Prostokąt 71"/>
          <p:cNvSpPr/>
          <p:nvPr/>
        </p:nvSpPr>
        <p:spPr>
          <a:xfrm>
            <a:off x="9524880" y="2695680"/>
            <a:ext cx="761400" cy="20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98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15,5%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Prostokąt 72"/>
          <p:cNvSpPr/>
          <p:nvPr/>
        </p:nvSpPr>
        <p:spPr>
          <a:xfrm>
            <a:off x="10382400" y="2600280"/>
            <a:ext cx="85644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Prostokąt 73"/>
          <p:cNvSpPr/>
          <p:nvPr/>
        </p:nvSpPr>
        <p:spPr>
          <a:xfrm>
            <a:off x="685800" y="3048120"/>
            <a:ext cx="3980880" cy="39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0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Sugestia znajomego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Prostokąt 74"/>
          <p:cNvSpPr/>
          <p:nvPr/>
        </p:nvSpPr>
        <p:spPr>
          <a:xfrm>
            <a:off x="4876920" y="3067200"/>
            <a:ext cx="4085640" cy="11376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Prostokąt 75"/>
          <p:cNvSpPr/>
          <p:nvPr/>
        </p:nvSpPr>
        <p:spPr>
          <a:xfrm>
            <a:off x="4876920" y="3067200"/>
            <a:ext cx="904680" cy="113760"/>
          </a:xfrm>
          <a:prstGeom prst="rect">
            <a:avLst/>
          </a:prstGeom>
          <a:solidFill>
            <a:srgbClr val="98A2B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Prostokąt 76"/>
          <p:cNvSpPr/>
          <p:nvPr/>
        </p:nvSpPr>
        <p:spPr>
          <a:xfrm>
            <a:off x="4876920" y="3238560"/>
            <a:ext cx="4085640" cy="11376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Prostokąt 77"/>
          <p:cNvSpPr/>
          <p:nvPr/>
        </p:nvSpPr>
        <p:spPr>
          <a:xfrm>
            <a:off x="4876920" y="3238560"/>
            <a:ext cx="750960" cy="11376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" name="Prostokąt 78"/>
          <p:cNvSpPr/>
          <p:nvPr/>
        </p:nvSpPr>
        <p:spPr>
          <a:xfrm>
            <a:off x="9524880" y="3009960"/>
            <a:ext cx="761400" cy="20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pl-PL" sz="980" b="1" u="none" strike="noStrike">
                <a:solidFill>
                  <a:srgbClr val="667085"/>
                </a:solidFill>
                <a:effectLst/>
                <a:uFillTx/>
                <a:latin typeface="Arial"/>
                <a:ea typeface="Arial"/>
              </a:rPr>
              <a:t>14,4%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Prostokąt 79"/>
          <p:cNvSpPr/>
          <p:nvPr/>
        </p:nvSpPr>
        <p:spPr>
          <a:xfrm>
            <a:off x="9524880" y="3191040"/>
            <a:ext cx="761400" cy="20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98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12,0%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Prostokąt 80"/>
          <p:cNvSpPr/>
          <p:nvPr/>
        </p:nvSpPr>
        <p:spPr>
          <a:xfrm>
            <a:off x="10382400" y="3095640"/>
            <a:ext cx="85644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Prostokąt 81"/>
          <p:cNvSpPr/>
          <p:nvPr/>
        </p:nvSpPr>
        <p:spPr>
          <a:xfrm>
            <a:off x="685800" y="3543480"/>
            <a:ext cx="3980880" cy="39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0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Studiują tu znajomi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Prostokąt 82"/>
          <p:cNvSpPr/>
          <p:nvPr/>
        </p:nvSpPr>
        <p:spPr>
          <a:xfrm>
            <a:off x="4876920" y="3562200"/>
            <a:ext cx="4085640" cy="11376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Prostokąt 83"/>
          <p:cNvSpPr/>
          <p:nvPr/>
        </p:nvSpPr>
        <p:spPr>
          <a:xfrm>
            <a:off x="4876920" y="3562200"/>
            <a:ext cx="118800" cy="113760"/>
          </a:xfrm>
          <a:prstGeom prst="rect">
            <a:avLst/>
          </a:prstGeom>
          <a:solidFill>
            <a:srgbClr val="98A2B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9400" tIns="45000" rIns="594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Prostokąt 84"/>
          <p:cNvSpPr/>
          <p:nvPr/>
        </p:nvSpPr>
        <p:spPr>
          <a:xfrm>
            <a:off x="4876920" y="3733920"/>
            <a:ext cx="4085640" cy="11376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Prostokąt 85"/>
          <p:cNvSpPr/>
          <p:nvPr/>
        </p:nvSpPr>
        <p:spPr>
          <a:xfrm>
            <a:off x="4876920" y="3733920"/>
            <a:ext cx="187200" cy="11376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" name="Prostokąt 86"/>
          <p:cNvSpPr/>
          <p:nvPr/>
        </p:nvSpPr>
        <p:spPr>
          <a:xfrm>
            <a:off x="9524880" y="3505320"/>
            <a:ext cx="761400" cy="20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pl-PL" sz="980" b="1" u="none" strike="noStrike">
                <a:solidFill>
                  <a:srgbClr val="667085"/>
                </a:solidFill>
                <a:effectLst/>
                <a:uFillTx/>
                <a:latin typeface="Arial"/>
                <a:ea typeface="Arial"/>
              </a:rPr>
              <a:t>1,9%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Prostokąt 87"/>
          <p:cNvSpPr/>
          <p:nvPr/>
        </p:nvSpPr>
        <p:spPr>
          <a:xfrm>
            <a:off x="9524880" y="3686040"/>
            <a:ext cx="761400" cy="20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98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3,0%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Prostokąt 88"/>
          <p:cNvSpPr/>
          <p:nvPr/>
        </p:nvSpPr>
        <p:spPr>
          <a:xfrm>
            <a:off x="10382400" y="3591000"/>
            <a:ext cx="85644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Prostokąt 89"/>
          <p:cNvSpPr/>
          <p:nvPr/>
        </p:nvSpPr>
        <p:spPr>
          <a:xfrm>
            <a:off x="685800" y="4038480"/>
            <a:ext cx="3980880" cy="39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0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Sugestia rodziców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Prostokąt 90"/>
          <p:cNvSpPr/>
          <p:nvPr/>
        </p:nvSpPr>
        <p:spPr>
          <a:xfrm>
            <a:off x="4876920" y="4057560"/>
            <a:ext cx="4085640" cy="11376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Prostokąt 91"/>
          <p:cNvSpPr/>
          <p:nvPr/>
        </p:nvSpPr>
        <p:spPr>
          <a:xfrm>
            <a:off x="4876920" y="4057560"/>
            <a:ext cx="99720" cy="113760"/>
          </a:xfrm>
          <a:prstGeom prst="rect">
            <a:avLst/>
          </a:prstGeom>
          <a:solidFill>
            <a:srgbClr val="98A2B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0040" tIns="45000" rIns="5004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Prostokąt 92"/>
          <p:cNvSpPr/>
          <p:nvPr/>
        </p:nvSpPr>
        <p:spPr>
          <a:xfrm>
            <a:off x="4876920" y="4229280"/>
            <a:ext cx="4085640" cy="11376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Prostokąt 93"/>
          <p:cNvSpPr/>
          <p:nvPr/>
        </p:nvSpPr>
        <p:spPr>
          <a:xfrm>
            <a:off x="4876920" y="4229280"/>
            <a:ext cx="170280" cy="11376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5320" tIns="45000" rIns="8532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" name="Prostokąt 94"/>
          <p:cNvSpPr/>
          <p:nvPr/>
        </p:nvSpPr>
        <p:spPr>
          <a:xfrm>
            <a:off x="9524880" y="4000680"/>
            <a:ext cx="761400" cy="20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pl-PL" sz="980" b="1" u="none" strike="noStrike">
                <a:solidFill>
                  <a:srgbClr val="667085"/>
                </a:solidFill>
                <a:effectLst/>
                <a:uFillTx/>
                <a:latin typeface="Arial"/>
                <a:ea typeface="Arial"/>
              </a:rPr>
              <a:t>1,6%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Prostokąt 95"/>
          <p:cNvSpPr/>
          <p:nvPr/>
        </p:nvSpPr>
        <p:spPr>
          <a:xfrm>
            <a:off x="9524880" y="4181400"/>
            <a:ext cx="761400" cy="20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98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2,7%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Prostokąt 96"/>
          <p:cNvSpPr/>
          <p:nvPr/>
        </p:nvSpPr>
        <p:spPr>
          <a:xfrm>
            <a:off x="10382400" y="4086360"/>
            <a:ext cx="85644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Prostokąt 97"/>
          <p:cNvSpPr/>
          <p:nvPr/>
        </p:nvSpPr>
        <p:spPr>
          <a:xfrm>
            <a:off x="685800" y="4533840"/>
            <a:ext cx="3980880" cy="39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0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Niskie koszty studiowania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Prostokąt 98"/>
          <p:cNvSpPr/>
          <p:nvPr/>
        </p:nvSpPr>
        <p:spPr>
          <a:xfrm>
            <a:off x="4876920" y="4552920"/>
            <a:ext cx="4085640" cy="11376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Prostokąt 99"/>
          <p:cNvSpPr/>
          <p:nvPr/>
        </p:nvSpPr>
        <p:spPr>
          <a:xfrm>
            <a:off x="4876920" y="4552920"/>
            <a:ext cx="181440" cy="113760"/>
          </a:xfrm>
          <a:prstGeom prst="rect">
            <a:avLst/>
          </a:prstGeom>
          <a:solidFill>
            <a:srgbClr val="98A2B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Prostokąt 100"/>
          <p:cNvSpPr/>
          <p:nvPr/>
        </p:nvSpPr>
        <p:spPr>
          <a:xfrm>
            <a:off x="4876920" y="4724280"/>
            <a:ext cx="4085640" cy="11376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Prostokąt 101"/>
          <p:cNvSpPr/>
          <p:nvPr/>
        </p:nvSpPr>
        <p:spPr>
          <a:xfrm>
            <a:off x="4876920" y="4724280"/>
            <a:ext cx="170280" cy="11376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5320" tIns="45000" rIns="8532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" name="Prostokąt 102"/>
          <p:cNvSpPr/>
          <p:nvPr/>
        </p:nvSpPr>
        <p:spPr>
          <a:xfrm>
            <a:off x="9524880" y="4495680"/>
            <a:ext cx="761400" cy="20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pl-PL" sz="980" b="1" u="none" strike="noStrike">
                <a:solidFill>
                  <a:srgbClr val="667085"/>
                </a:solidFill>
                <a:effectLst/>
                <a:uFillTx/>
                <a:latin typeface="Arial"/>
                <a:ea typeface="Arial"/>
              </a:rPr>
              <a:t>2,9%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Prostokąt 103"/>
          <p:cNvSpPr/>
          <p:nvPr/>
        </p:nvSpPr>
        <p:spPr>
          <a:xfrm>
            <a:off x="9524880" y="4676760"/>
            <a:ext cx="761400" cy="20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98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2,7%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Prostokąt 104"/>
          <p:cNvSpPr/>
          <p:nvPr/>
        </p:nvSpPr>
        <p:spPr>
          <a:xfrm>
            <a:off x="10382400" y="4581360"/>
            <a:ext cx="85644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Prostokąt 105"/>
          <p:cNvSpPr/>
          <p:nvPr/>
        </p:nvSpPr>
        <p:spPr>
          <a:xfrm>
            <a:off x="685800" y="5029200"/>
            <a:ext cx="3980880" cy="39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0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Prestiż uczelni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Prostokąt 106"/>
          <p:cNvSpPr/>
          <p:nvPr/>
        </p:nvSpPr>
        <p:spPr>
          <a:xfrm>
            <a:off x="4876920" y="5048280"/>
            <a:ext cx="4085640" cy="11376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Prostokąt 107"/>
          <p:cNvSpPr/>
          <p:nvPr/>
        </p:nvSpPr>
        <p:spPr>
          <a:xfrm>
            <a:off x="4876920" y="5048280"/>
            <a:ext cx="37080" cy="113760"/>
          </a:xfrm>
          <a:prstGeom prst="rect">
            <a:avLst/>
          </a:prstGeom>
          <a:solidFill>
            <a:srgbClr val="98A2B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720" tIns="45000" rIns="1872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Prostokąt 108"/>
          <p:cNvSpPr/>
          <p:nvPr/>
        </p:nvSpPr>
        <p:spPr>
          <a:xfrm>
            <a:off x="4876920" y="5219640"/>
            <a:ext cx="4085640" cy="11376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Prostokąt 109"/>
          <p:cNvSpPr/>
          <p:nvPr/>
        </p:nvSpPr>
        <p:spPr>
          <a:xfrm>
            <a:off x="4876920" y="5219640"/>
            <a:ext cx="67680" cy="11376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3840" tIns="45000" rIns="3384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" name="Prostokąt 110"/>
          <p:cNvSpPr/>
          <p:nvPr/>
        </p:nvSpPr>
        <p:spPr>
          <a:xfrm>
            <a:off x="9524880" y="4991040"/>
            <a:ext cx="761400" cy="20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pl-PL" sz="980" b="1" u="none" strike="noStrike">
                <a:solidFill>
                  <a:srgbClr val="667085"/>
                </a:solidFill>
                <a:effectLst/>
                <a:uFillTx/>
                <a:latin typeface="Arial"/>
                <a:ea typeface="Arial"/>
              </a:rPr>
              <a:t>0,6%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Prostokąt 111"/>
          <p:cNvSpPr/>
          <p:nvPr/>
        </p:nvSpPr>
        <p:spPr>
          <a:xfrm>
            <a:off x="9524880" y="5172120"/>
            <a:ext cx="761400" cy="20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98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1,1%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Prostokąt 112"/>
          <p:cNvSpPr/>
          <p:nvPr/>
        </p:nvSpPr>
        <p:spPr>
          <a:xfrm>
            <a:off x="10382400" y="5076720"/>
            <a:ext cx="85644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Prostokąt 113"/>
          <p:cNvSpPr/>
          <p:nvPr/>
        </p:nvSpPr>
        <p:spPr>
          <a:xfrm>
            <a:off x="685800" y="5524560"/>
            <a:ext cx="3980880" cy="39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0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Inne powody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Prostokąt 114"/>
          <p:cNvSpPr/>
          <p:nvPr/>
        </p:nvSpPr>
        <p:spPr>
          <a:xfrm>
            <a:off x="4876920" y="5543640"/>
            <a:ext cx="4085640" cy="11376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Prostokąt 115"/>
          <p:cNvSpPr/>
          <p:nvPr/>
        </p:nvSpPr>
        <p:spPr>
          <a:xfrm>
            <a:off x="4876920" y="5543640"/>
            <a:ext cx="137520" cy="113760"/>
          </a:xfrm>
          <a:prstGeom prst="rect">
            <a:avLst/>
          </a:prstGeom>
          <a:solidFill>
            <a:srgbClr val="98A2B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45000" rIns="6876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Prostokąt 116"/>
          <p:cNvSpPr/>
          <p:nvPr/>
        </p:nvSpPr>
        <p:spPr>
          <a:xfrm>
            <a:off x="4876920" y="5715000"/>
            <a:ext cx="4085640" cy="11376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Prostokąt 117"/>
          <p:cNvSpPr/>
          <p:nvPr/>
        </p:nvSpPr>
        <p:spPr>
          <a:xfrm>
            <a:off x="4876920" y="5715000"/>
            <a:ext cx="153000" cy="11376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6680" tIns="45000" rIns="7668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" name="Prostokąt 118"/>
          <p:cNvSpPr/>
          <p:nvPr/>
        </p:nvSpPr>
        <p:spPr>
          <a:xfrm>
            <a:off x="9524880" y="5486400"/>
            <a:ext cx="761400" cy="20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pl-PL" sz="980" b="1" u="none" strike="noStrike">
                <a:solidFill>
                  <a:srgbClr val="667085"/>
                </a:solidFill>
                <a:effectLst/>
                <a:uFillTx/>
                <a:latin typeface="Arial"/>
                <a:ea typeface="Arial"/>
              </a:rPr>
              <a:t>2,2%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Prostokąt 119"/>
          <p:cNvSpPr/>
          <p:nvPr/>
        </p:nvSpPr>
        <p:spPr>
          <a:xfrm>
            <a:off x="9524880" y="5667480"/>
            <a:ext cx="761400" cy="20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98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2,4%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Prostokąt 120"/>
          <p:cNvSpPr/>
          <p:nvPr/>
        </p:nvSpPr>
        <p:spPr>
          <a:xfrm>
            <a:off x="10382400" y="5572080"/>
            <a:ext cx="85644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Prostokąt 121"/>
          <p:cNvSpPr/>
          <p:nvPr/>
        </p:nvSpPr>
        <p:spPr>
          <a:xfrm>
            <a:off x="685800" y="6105600"/>
            <a:ext cx="10819800" cy="8640"/>
          </a:xfrm>
          <a:prstGeom prst="rect">
            <a:avLst/>
          </a:prstGeom>
          <a:solidFill>
            <a:srgbClr val="CBD0D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35640" rIns="90000" bIns="-3564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Prostokąt 122"/>
          <p:cNvSpPr/>
          <p:nvPr/>
        </p:nvSpPr>
        <p:spPr>
          <a:xfrm>
            <a:off x="685800" y="6191280"/>
            <a:ext cx="10095840" cy="24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00" b="1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Rekrutacja pozostaje silnie lokalna; wzrost znaczenia oferty edukacyjnej.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Prostokąt 123"/>
          <p:cNvSpPr/>
          <p:nvPr/>
        </p:nvSpPr>
        <p:spPr>
          <a:xfrm>
            <a:off x="685800" y="6496200"/>
            <a:ext cx="723816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820" b="0" u="none" strike="noStrike">
                <a:solidFill>
                  <a:srgbClr val="667085"/>
                </a:solidFill>
                <a:effectLst/>
                <a:uFillTx/>
                <a:latin typeface="Arial"/>
                <a:ea typeface="Arial"/>
              </a:rPr>
              <a:t>Akademia Nauk Stosowanych Stefana Batorego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Prostokąt 124"/>
          <p:cNvSpPr/>
          <p:nvPr/>
        </p:nvSpPr>
        <p:spPr>
          <a:xfrm>
            <a:off x="10953720" y="6496200"/>
            <a:ext cx="55188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pl-PL" sz="820" b="1" u="none" strike="noStrike">
                <a:solidFill>
                  <a:srgbClr val="667085"/>
                </a:solidFill>
                <a:effectLst/>
                <a:uFillTx/>
                <a:latin typeface="Arial"/>
                <a:ea typeface="Arial"/>
              </a:rPr>
              <a:t>04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6" name="Obraz 125"/>
          <p:cNvPicPr/>
          <p:nvPr/>
        </p:nvPicPr>
        <p:blipFill>
          <a:blip r:embed="rId3"/>
          <a:stretch/>
        </p:blipFill>
        <p:spPr>
          <a:xfrm>
            <a:off x="10287000" y="191520"/>
            <a:ext cx="1218600" cy="4834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rostokąt 126"/>
          <p:cNvSpPr/>
          <p:nvPr/>
        </p:nvSpPr>
        <p:spPr>
          <a:xfrm>
            <a:off x="685800" y="361800"/>
            <a:ext cx="6190560" cy="20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98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WYNIKI BADANIA SATYSFAKCJI STUDENTÓW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Prostokąt 127"/>
          <p:cNvSpPr/>
          <p:nvPr/>
        </p:nvSpPr>
        <p:spPr>
          <a:xfrm>
            <a:off x="685800" y="704880"/>
            <a:ext cx="9429120" cy="76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2620" b="1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Ogólny obraz jest zdecydowanie pozytywny</a:t>
            </a:r>
            <a:endParaRPr lang="pl-PL" sz="26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Prostokąt 128"/>
          <p:cNvSpPr/>
          <p:nvPr/>
        </p:nvSpPr>
        <p:spPr>
          <a:xfrm>
            <a:off x="685800" y="1523880"/>
            <a:ext cx="10819800" cy="18360"/>
          </a:xfrm>
          <a:prstGeom prst="rect">
            <a:avLst/>
          </a:prstGeom>
          <a:solidFill>
            <a:srgbClr val="CBD0D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25920" rIns="90000" bIns="-2592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Prostokąt 129"/>
          <p:cNvSpPr/>
          <p:nvPr/>
        </p:nvSpPr>
        <p:spPr>
          <a:xfrm>
            <a:off x="685800" y="1752480"/>
            <a:ext cx="3237840" cy="76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43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85,9%</a:t>
            </a:r>
            <a:endParaRPr lang="pl-PL" sz="4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Prostokąt 130"/>
          <p:cNvSpPr/>
          <p:nvPr/>
        </p:nvSpPr>
        <p:spPr>
          <a:xfrm>
            <a:off x="685800" y="2571840"/>
            <a:ext cx="3237840" cy="513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430" b="1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jest zadowolonych z wyboru ANSB</a:t>
            </a:r>
            <a:endParaRPr lang="pl-PL" sz="14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Prostokąt 131"/>
          <p:cNvSpPr/>
          <p:nvPr/>
        </p:nvSpPr>
        <p:spPr>
          <a:xfrm>
            <a:off x="4429080" y="1752480"/>
            <a:ext cx="3428280" cy="76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43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87,5%</a:t>
            </a:r>
            <a:endParaRPr lang="pl-PL" sz="4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Prostokąt 132"/>
          <p:cNvSpPr/>
          <p:nvPr/>
        </p:nvSpPr>
        <p:spPr>
          <a:xfrm>
            <a:off x="4429080" y="2571840"/>
            <a:ext cx="3428280" cy="513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430" b="1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oczekiwania spełnione lub przekroczone</a:t>
            </a:r>
            <a:endParaRPr lang="pl-PL" sz="14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Prostokąt 133"/>
          <p:cNvSpPr/>
          <p:nvPr/>
        </p:nvSpPr>
        <p:spPr>
          <a:xfrm>
            <a:off x="8334360" y="1752480"/>
            <a:ext cx="2856960" cy="76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43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88,0%</a:t>
            </a:r>
            <a:endParaRPr lang="pl-PL" sz="4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Prostokąt 134"/>
          <p:cNvSpPr/>
          <p:nvPr/>
        </p:nvSpPr>
        <p:spPr>
          <a:xfrm>
            <a:off x="8334360" y="2571840"/>
            <a:ext cx="2856960" cy="513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430" b="1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poleciłoby ANSB znajomym</a:t>
            </a:r>
            <a:endParaRPr lang="pl-PL" sz="14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Prostokąt 135"/>
          <p:cNvSpPr/>
          <p:nvPr/>
        </p:nvSpPr>
        <p:spPr>
          <a:xfrm>
            <a:off x="685800" y="3857760"/>
            <a:ext cx="10819800" cy="1161360"/>
          </a:xfrm>
          <a:prstGeom prst="rect">
            <a:avLst/>
          </a:prstGeom>
          <a:solidFill>
            <a:srgbClr val="FFF3EA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Prostokąt 136"/>
          <p:cNvSpPr/>
          <p:nvPr/>
        </p:nvSpPr>
        <p:spPr>
          <a:xfrm>
            <a:off x="971640" y="4124160"/>
            <a:ext cx="3904560" cy="323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87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Kapitał zaufania jest wysoki</a:t>
            </a:r>
            <a:endParaRPr lang="pl-PL" sz="18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Prostokąt 137"/>
          <p:cNvSpPr/>
          <p:nvPr/>
        </p:nvSpPr>
        <p:spPr>
          <a:xfrm>
            <a:off x="4857840" y="4048200"/>
            <a:ext cx="6190560" cy="64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650" b="0" u="none" strike="noStrike">
                <a:solidFill>
                  <a:srgbClr val="111827"/>
                </a:solidFill>
                <a:effectLst/>
                <a:uFillTx/>
                <a:latin typeface="Calibri"/>
                <a:ea typeface="Calibri"/>
              </a:rPr>
              <a:t>Priorytetem jest poprawa planu zajęć i terminowości informacji organizacyjnych.</a:t>
            </a:r>
            <a:endParaRPr lang="pl-PL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Prostokąt 138"/>
          <p:cNvSpPr/>
          <p:nvPr/>
        </p:nvSpPr>
        <p:spPr>
          <a:xfrm>
            <a:off x="685800" y="6496200"/>
            <a:ext cx="723816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820" b="0" u="none" strike="noStrike">
                <a:solidFill>
                  <a:srgbClr val="667085"/>
                </a:solidFill>
                <a:effectLst/>
                <a:uFillTx/>
                <a:latin typeface="Arial"/>
                <a:ea typeface="Arial"/>
              </a:rPr>
              <a:t>Akademia Nauk Stosowanych Stefana Batorego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Prostokąt 139"/>
          <p:cNvSpPr/>
          <p:nvPr/>
        </p:nvSpPr>
        <p:spPr>
          <a:xfrm>
            <a:off x="10953720" y="6496200"/>
            <a:ext cx="55188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pl-PL" sz="820" b="1" u="none" strike="noStrike">
                <a:solidFill>
                  <a:srgbClr val="667085"/>
                </a:solidFill>
                <a:effectLst/>
                <a:uFillTx/>
                <a:latin typeface="Arial"/>
                <a:ea typeface="Arial"/>
              </a:rPr>
              <a:t>05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1" name="Obraz 140"/>
          <p:cNvPicPr/>
          <p:nvPr/>
        </p:nvPicPr>
        <p:blipFill>
          <a:blip r:embed="rId3"/>
          <a:stretch/>
        </p:blipFill>
        <p:spPr>
          <a:xfrm>
            <a:off x="10287000" y="191520"/>
            <a:ext cx="1218600" cy="483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2" name="Prostokąt 141"/>
          <p:cNvSpPr/>
          <p:nvPr/>
        </p:nvSpPr>
        <p:spPr>
          <a:xfrm>
            <a:off x="685800" y="5762520"/>
            <a:ext cx="10667160" cy="52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Obraz 142"/>
          <p:cNvPicPr/>
          <p:nvPr/>
        </p:nvPicPr>
        <p:blipFill>
          <a:blip r:embed="rId3"/>
          <a:stretch/>
        </p:blipFill>
        <p:spPr>
          <a:xfrm>
            <a:off x="10287000" y="191520"/>
            <a:ext cx="1218600" cy="483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4" name="Prostokąt 143"/>
          <p:cNvSpPr/>
          <p:nvPr/>
        </p:nvSpPr>
        <p:spPr>
          <a:xfrm>
            <a:off x="685800" y="361800"/>
            <a:ext cx="8096040" cy="237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98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WYNIKI BADANIA SATYSFAKCJI STUDENTÓW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Prostokąt 144"/>
          <p:cNvSpPr/>
          <p:nvPr/>
        </p:nvSpPr>
        <p:spPr>
          <a:xfrm>
            <a:off x="685800" y="781200"/>
            <a:ext cx="10820160" cy="71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2620" b="1" u="none" strike="noStrike">
                <a:solidFill>
                  <a:srgbClr val="111827"/>
                </a:solidFill>
                <a:effectLst/>
                <a:uFillTx/>
                <a:latin typeface="Calibri"/>
                <a:ea typeface="Calibri"/>
              </a:rPr>
              <a:t>Ocena obsługi studentów i procesu kształcenia</a:t>
            </a:r>
            <a:endParaRPr lang="pl-PL" sz="26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46" name="Tabela 145"/>
          <p:cNvGraphicFramePr/>
          <p:nvPr/>
        </p:nvGraphicFramePr>
        <p:xfrm>
          <a:off x="685800" y="1638360"/>
          <a:ext cx="5333760" cy="4265280"/>
        </p:xfrm>
        <a:graphic>
          <a:graphicData uri="http://schemas.openxmlformats.org/drawingml/2006/table">
            <a:tbl>
              <a:tblPr/>
              <a:tblGrid>
                <a:gridCol w="434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Obszar oceniany</a:t>
                      </a:r>
                      <a:endParaRPr lang="pl-PL" sz="143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>
                      <a:solidFill>
                        <a:srgbClr val="E6E9ED"/>
                      </a:solidFill>
                      <a:prstDash val="soli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4511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Średnia</a:t>
                      </a:r>
                      <a:endParaRPr lang="pl-PL" sz="143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>
                      <a:solidFill>
                        <a:srgbClr val="E6E9ED"/>
                      </a:solidFill>
                      <a:prstDash val="soli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4511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Podejście do studenta ze strony pracowników administracyjnych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4,33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Biuro Obsługi Studenta (Dziekanat)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4,37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Podejście do studenta ze strony pracowników dydaktycznych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4,19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Stopień przygotowania pracowników dydaktycznych do prowadzenia zajęć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4,22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Jasność zasad i procedur dotyczących studiowania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4,16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Jasność kryteriów zaliczania przedmiotów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4,18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3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Tematyka poruszana w trakcie zajęć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4,14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47" name="Tabela 146"/>
          <p:cNvGraphicFramePr/>
          <p:nvPr/>
        </p:nvGraphicFramePr>
        <p:xfrm>
          <a:off x="6172200" y="1638360"/>
          <a:ext cx="5333760" cy="3732120"/>
        </p:xfrm>
        <a:graphic>
          <a:graphicData uri="http://schemas.openxmlformats.org/drawingml/2006/table">
            <a:tbl>
              <a:tblPr/>
              <a:tblGrid>
                <a:gridCol w="434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Obszar oceniany</a:t>
                      </a:r>
                      <a:endParaRPr lang="pl-PL" sz="143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>
                      <a:solidFill>
                        <a:srgbClr val="E6E9ED"/>
                      </a:solidFill>
                      <a:prstDash val="soli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4511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Średnia</a:t>
                      </a:r>
                      <a:endParaRPr lang="pl-PL" sz="143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>
                      <a:solidFill>
                        <a:srgbClr val="E6E9ED"/>
                      </a:solidFill>
                      <a:prstDash val="soli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4511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Stopień, w jakim Uczelnia przygotowuje do dalszej kariery zawodowej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3,97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Różnorodność zajęć dydaktycznych w planie studiów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3,96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Dostępność pracowników dydaktycznych na konsultacjach (dyżurach)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3,87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Stopień, w jakim pracownicy dydaktyczni wspierają Cię i motywują do dalszego rozwoju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3,94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Rozkład i kolejność zajęć w planie studiów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3,37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43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Liczba zajęć do wyboru w planie studiów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l-PL" sz="1430" b="1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3,70</a:t>
                      </a:r>
                      <a:endParaRPr lang="pl-PL" sz="143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8" name="Prostokąt 147"/>
          <p:cNvSpPr/>
          <p:nvPr/>
        </p:nvSpPr>
        <p:spPr>
          <a:xfrm>
            <a:off x="685800" y="6172200"/>
            <a:ext cx="10820160" cy="28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Prostokąt 148"/>
          <p:cNvSpPr/>
          <p:nvPr/>
        </p:nvSpPr>
        <p:spPr>
          <a:xfrm>
            <a:off x="685800" y="6572160"/>
            <a:ext cx="7238520" cy="17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820" b="0" u="none" strike="noStrike">
                <a:solidFill>
                  <a:srgbClr val="667085"/>
                </a:solidFill>
                <a:effectLst/>
                <a:uFillTx/>
                <a:latin typeface="Calibri"/>
                <a:ea typeface="Calibri"/>
              </a:rPr>
              <a:t>Akademia Nauk Stosowanych Stefana Batorego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Prostokąt 149"/>
          <p:cNvSpPr/>
          <p:nvPr/>
        </p:nvSpPr>
        <p:spPr>
          <a:xfrm>
            <a:off x="10953720" y="6572160"/>
            <a:ext cx="552240" cy="17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820" b="1" u="none" strike="noStrike">
                <a:solidFill>
                  <a:srgbClr val="667085"/>
                </a:solidFill>
                <a:effectLst/>
                <a:uFillTx/>
                <a:latin typeface="Calibri"/>
                <a:ea typeface="Calibri"/>
              </a:rPr>
              <a:t>06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1" name="Obraz 150"/>
          <p:cNvPicPr/>
          <p:nvPr/>
        </p:nvPicPr>
        <p:blipFill>
          <a:blip r:embed="rId4"/>
          <a:stretch/>
        </p:blipFill>
        <p:spPr>
          <a:xfrm>
            <a:off x="10306080" y="213120"/>
            <a:ext cx="1180800" cy="4402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rostokąt 151"/>
          <p:cNvSpPr/>
          <p:nvPr/>
        </p:nvSpPr>
        <p:spPr>
          <a:xfrm>
            <a:off x="685800" y="361800"/>
            <a:ext cx="6190560" cy="20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98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WYNIKI BADANIA SATYSFAKCJI STUDENTÓW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Prostokąt 152"/>
          <p:cNvSpPr/>
          <p:nvPr/>
        </p:nvSpPr>
        <p:spPr>
          <a:xfrm>
            <a:off x="685800" y="704880"/>
            <a:ext cx="10834200" cy="76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2200" b="1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Komunikacja jest czytelna, lecz informacja organizacyjna dociera nierówno</a:t>
            </a:r>
            <a:endParaRPr lang="pl-PL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Prostokąt 153"/>
          <p:cNvSpPr/>
          <p:nvPr/>
        </p:nvSpPr>
        <p:spPr>
          <a:xfrm>
            <a:off x="685800" y="1523880"/>
            <a:ext cx="10819800" cy="18360"/>
          </a:xfrm>
          <a:prstGeom prst="rect">
            <a:avLst/>
          </a:prstGeom>
          <a:solidFill>
            <a:srgbClr val="CBD0D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25920" rIns="90000" bIns="-2592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Prostokąt 154"/>
          <p:cNvSpPr/>
          <p:nvPr/>
        </p:nvSpPr>
        <p:spPr>
          <a:xfrm>
            <a:off x="685800" y="1809720"/>
            <a:ext cx="3416760" cy="323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0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Zrozumiałość informacji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Prostokąt 155"/>
          <p:cNvSpPr/>
          <p:nvPr/>
        </p:nvSpPr>
        <p:spPr>
          <a:xfrm>
            <a:off x="4234680" y="1866960"/>
            <a:ext cx="2365200" cy="17064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Prostokąt 156"/>
          <p:cNvSpPr/>
          <p:nvPr/>
        </p:nvSpPr>
        <p:spPr>
          <a:xfrm>
            <a:off x="4234680" y="1866960"/>
            <a:ext cx="1934280" cy="17064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8" name="Prostokąt 157"/>
          <p:cNvSpPr/>
          <p:nvPr/>
        </p:nvSpPr>
        <p:spPr>
          <a:xfrm>
            <a:off x="6732360" y="1790640"/>
            <a:ext cx="525240" cy="30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3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4,09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Prostokąt 158"/>
          <p:cNvSpPr/>
          <p:nvPr/>
        </p:nvSpPr>
        <p:spPr>
          <a:xfrm>
            <a:off x="685800" y="2448000"/>
            <a:ext cx="3416760" cy="323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0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Rzetelność informacji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Prostokąt 159"/>
          <p:cNvSpPr/>
          <p:nvPr/>
        </p:nvSpPr>
        <p:spPr>
          <a:xfrm>
            <a:off x="4234680" y="2505240"/>
            <a:ext cx="2365200" cy="17064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Prostokąt 160"/>
          <p:cNvSpPr/>
          <p:nvPr/>
        </p:nvSpPr>
        <p:spPr>
          <a:xfrm>
            <a:off x="4234680" y="2505240"/>
            <a:ext cx="1924920" cy="17064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" name="Prostokąt 161"/>
          <p:cNvSpPr/>
          <p:nvPr/>
        </p:nvSpPr>
        <p:spPr>
          <a:xfrm>
            <a:off x="6732360" y="2428920"/>
            <a:ext cx="525240" cy="30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3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4,07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Prostokąt 162"/>
          <p:cNvSpPr/>
          <p:nvPr/>
        </p:nvSpPr>
        <p:spPr>
          <a:xfrm>
            <a:off x="685800" y="3086280"/>
            <a:ext cx="3416760" cy="323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0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Aktualność informacji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Prostokąt 163"/>
          <p:cNvSpPr/>
          <p:nvPr/>
        </p:nvSpPr>
        <p:spPr>
          <a:xfrm>
            <a:off x="4234680" y="3143160"/>
            <a:ext cx="2365200" cy="17064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Prostokąt 164"/>
          <p:cNvSpPr/>
          <p:nvPr/>
        </p:nvSpPr>
        <p:spPr>
          <a:xfrm>
            <a:off x="4234680" y="3143160"/>
            <a:ext cx="1863000" cy="17064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Prostokąt 165"/>
          <p:cNvSpPr/>
          <p:nvPr/>
        </p:nvSpPr>
        <p:spPr>
          <a:xfrm>
            <a:off x="6732360" y="3067200"/>
            <a:ext cx="525240" cy="30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3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3,94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Prostokąt 166"/>
          <p:cNvSpPr/>
          <p:nvPr/>
        </p:nvSpPr>
        <p:spPr>
          <a:xfrm>
            <a:off x="685800" y="3724200"/>
            <a:ext cx="3416760" cy="323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0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Komunikacja organizacyjna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Prostokąt 167"/>
          <p:cNvSpPr/>
          <p:nvPr/>
        </p:nvSpPr>
        <p:spPr>
          <a:xfrm>
            <a:off x="4234680" y="3781440"/>
            <a:ext cx="2365200" cy="17064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Prostokąt 168"/>
          <p:cNvSpPr/>
          <p:nvPr/>
        </p:nvSpPr>
        <p:spPr>
          <a:xfrm>
            <a:off x="4234680" y="3781440"/>
            <a:ext cx="1771560" cy="17064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0" name="Prostokąt 169"/>
          <p:cNvSpPr/>
          <p:nvPr/>
        </p:nvSpPr>
        <p:spPr>
          <a:xfrm>
            <a:off x="6732360" y="3705120"/>
            <a:ext cx="525240" cy="30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3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3,75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Prostokąt 170"/>
          <p:cNvSpPr/>
          <p:nvPr/>
        </p:nvSpPr>
        <p:spPr>
          <a:xfrm>
            <a:off x="7810560" y="1714680"/>
            <a:ext cx="3142440" cy="494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650" b="1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Najczęściej używane źródła informacji</a:t>
            </a:r>
            <a:endParaRPr lang="pl-PL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Prostokąt 171"/>
          <p:cNvSpPr/>
          <p:nvPr/>
        </p:nvSpPr>
        <p:spPr>
          <a:xfrm>
            <a:off x="7810560" y="2333520"/>
            <a:ext cx="1576800" cy="38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8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Koledzy ze studiów</a:t>
            </a:r>
            <a:endParaRPr lang="pl-PL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Prostokąt 172"/>
          <p:cNvSpPr/>
          <p:nvPr/>
        </p:nvSpPr>
        <p:spPr>
          <a:xfrm>
            <a:off x="9456480" y="2381400"/>
            <a:ext cx="1096560" cy="17064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Prostokąt 173"/>
          <p:cNvSpPr/>
          <p:nvPr/>
        </p:nvSpPr>
        <p:spPr>
          <a:xfrm>
            <a:off x="9456480" y="2381400"/>
            <a:ext cx="846000" cy="17064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" name="Prostokąt 174"/>
          <p:cNvSpPr/>
          <p:nvPr/>
        </p:nvSpPr>
        <p:spPr>
          <a:xfrm>
            <a:off x="10587960" y="2314440"/>
            <a:ext cx="650880" cy="30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0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77,2%</a:t>
            </a:r>
            <a:endParaRPr lang="pl-PL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Prostokąt 175"/>
          <p:cNvSpPr/>
          <p:nvPr/>
        </p:nvSpPr>
        <p:spPr>
          <a:xfrm>
            <a:off x="7810560" y="2809800"/>
            <a:ext cx="1576800" cy="38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8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Strona internetowa</a:t>
            </a:r>
            <a:endParaRPr lang="pl-PL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Prostokąt 176"/>
          <p:cNvSpPr/>
          <p:nvPr/>
        </p:nvSpPr>
        <p:spPr>
          <a:xfrm>
            <a:off x="9456480" y="2857680"/>
            <a:ext cx="1096560" cy="17064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Prostokąt 177"/>
          <p:cNvSpPr/>
          <p:nvPr/>
        </p:nvSpPr>
        <p:spPr>
          <a:xfrm>
            <a:off x="9456480" y="2857680"/>
            <a:ext cx="661320" cy="17064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9" name="Prostokąt 178"/>
          <p:cNvSpPr/>
          <p:nvPr/>
        </p:nvSpPr>
        <p:spPr>
          <a:xfrm>
            <a:off x="10587960" y="2790720"/>
            <a:ext cx="650880" cy="30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0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60,3%</a:t>
            </a:r>
            <a:endParaRPr lang="pl-PL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Prostokąt 179"/>
          <p:cNvSpPr/>
          <p:nvPr/>
        </p:nvSpPr>
        <p:spPr>
          <a:xfrm>
            <a:off x="7810560" y="3286080"/>
            <a:ext cx="1576800" cy="38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8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Pracownicy uczelni</a:t>
            </a:r>
            <a:endParaRPr lang="pl-PL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Prostokąt 180"/>
          <p:cNvSpPr/>
          <p:nvPr/>
        </p:nvSpPr>
        <p:spPr>
          <a:xfrm>
            <a:off x="9456480" y="3333600"/>
            <a:ext cx="1096560" cy="17064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Prostokąt 181"/>
          <p:cNvSpPr/>
          <p:nvPr/>
        </p:nvSpPr>
        <p:spPr>
          <a:xfrm>
            <a:off x="9456480" y="3333600"/>
            <a:ext cx="649440" cy="17064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" name="Prostokąt 182"/>
          <p:cNvSpPr/>
          <p:nvPr/>
        </p:nvSpPr>
        <p:spPr>
          <a:xfrm>
            <a:off x="10587960" y="3267000"/>
            <a:ext cx="650880" cy="30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0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59,2%</a:t>
            </a:r>
            <a:endParaRPr lang="pl-PL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Prostokąt 183"/>
          <p:cNvSpPr/>
          <p:nvPr/>
        </p:nvSpPr>
        <p:spPr>
          <a:xfrm>
            <a:off x="7810560" y="3762360"/>
            <a:ext cx="1576800" cy="38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8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Social media</a:t>
            </a:r>
            <a:endParaRPr lang="pl-PL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Prostokąt 184"/>
          <p:cNvSpPr/>
          <p:nvPr/>
        </p:nvSpPr>
        <p:spPr>
          <a:xfrm>
            <a:off x="9456480" y="3809880"/>
            <a:ext cx="1096560" cy="17064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Prostokąt 185"/>
          <p:cNvSpPr/>
          <p:nvPr/>
        </p:nvSpPr>
        <p:spPr>
          <a:xfrm>
            <a:off x="9456480" y="3809880"/>
            <a:ext cx="362880" cy="170640"/>
          </a:xfrm>
          <a:prstGeom prst="rect">
            <a:avLst/>
          </a:prstGeom>
          <a:solidFill>
            <a:srgbClr val="66708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7" name="Prostokąt 186"/>
          <p:cNvSpPr/>
          <p:nvPr/>
        </p:nvSpPr>
        <p:spPr>
          <a:xfrm>
            <a:off x="10587960" y="3743280"/>
            <a:ext cx="650880" cy="30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050" b="1" u="none" strike="noStrike">
                <a:solidFill>
                  <a:srgbClr val="667085"/>
                </a:solidFill>
                <a:effectLst/>
                <a:uFillTx/>
                <a:latin typeface="Calibri"/>
                <a:ea typeface="Calibri"/>
              </a:rPr>
              <a:t>33,2%</a:t>
            </a:r>
            <a:endParaRPr lang="pl-PL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Prostokąt 187"/>
          <p:cNvSpPr/>
          <p:nvPr/>
        </p:nvSpPr>
        <p:spPr>
          <a:xfrm>
            <a:off x="7810560" y="4238640"/>
            <a:ext cx="1576800" cy="38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8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Samorząd Studencki</a:t>
            </a:r>
            <a:endParaRPr lang="pl-PL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Prostokąt 188"/>
          <p:cNvSpPr/>
          <p:nvPr/>
        </p:nvSpPr>
        <p:spPr>
          <a:xfrm>
            <a:off x="9456480" y="4286160"/>
            <a:ext cx="1096560" cy="17064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Prostokąt 189"/>
          <p:cNvSpPr/>
          <p:nvPr/>
        </p:nvSpPr>
        <p:spPr>
          <a:xfrm>
            <a:off x="9456480" y="4286160"/>
            <a:ext cx="252720" cy="170640"/>
          </a:xfrm>
          <a:prstGeom prst="rect">
            <a:avLst/>
          </a:prstGeom>
          <a:solidFill>
            <a:srgbClr val="66708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" name="Prostokąt 190"/>
          <p:cNvSpPr/>
          <p:nvPr/>
        </p:nvSpPr>
        <p:spPr>
          <a:xfrm>
            <a:off x="10587960" y="4219560"/>
            <a:ext cx="650880" cy="30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050" b="1" u="none" strike="noStrike">
                <a:solidFill>
                  <a:srgbClr val="667085"/>
                </a:solidFill>
                <a:effectLst/>
                <a:uFillTx/>
                <a:latin typeface="Calibri"/>
                <a:ea typeface="Calibri"/>
              </a:rPr>
              <a:t>23,1%</a:t>
            </a:r>
            <a:endParaRPr lang="pl-PL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Prostokąt 191"/>
          <p:cNvSpPr/>
          <p:nvPr/>
        </p:nvSpPr>
        <p:spPr>
          <a:xfrm>
            <a:off x="7810560" y="4714920"/>
            <a:ext cx="1576800" cy="38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8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Tablice informacyjne</a:t>
            </a:r>
            <a:endParaRPr lang="pl-PL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Prostokąt 192"/>
          <p:cNvSpPr/>
          <p:nvPr/>
        </p:nvSpPr>
        <p:spPr>
          <a:xfrm>
            <a:off x="9456480" y="4762440"/>
            <a:ext cx="1096560" cy="17064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Prostokąt 193"/>
          <p:cNvSpPr/>
          <p:nvPr/>
        </p:nvSpPr>
        <p:spPr>
          <a:xfrm>
            <a:off x="9456480" y="4762440"/>
            <a:ext cx="190080" cy="170640"/>
          </a:xfrm>
          <a:prstGeom prst="rect">
            <a:avLst/>
          </a:prstGeom>
          <a:solidFill>
            <a:srgbClr val="66708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" name="Prostokąt 194"/>
          <p:cNvSpPr/>
          <p:nvPr/>
        </p:nvSpPr>
        <p:spPr>
          <a:xfrm>
            <a:off x="10587960" y="4695840"/>
            <a:ext cx="650880" cy="30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050" b="1" u="none" strike="noStrike">
                <a:solidFill>
                  <a:srgbClr val="667085"/>
                </a:solidFill>
                <a:effectLst/>
                <a:uFillTx/>
                <a:latin typeface="Calibri"/>
                <a:ea typeface="Calibri"/>
              </a:rPr>
              <a:t>17,4%</a:t>
            </a:r>
            <a:endParaRPr lang="pl-PL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Prostokąt 195"/>
          <p:cNvSpPr/>
          <p:nvPr/>
        </p:nvSpPr>
        <p:spPr>
          <a:xfrm>
            <a:off x="685800" y="6496200"/>
            <a:ext cx="723816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820" b="0" u="none" strike="noStrike">
                <a:solidFill>
                  <a:srgbClr val="667085"/>
                </a:solidFill>
                <a:effectLst/>
                <a:uFillTx/>
                <a:latin typeface="Arial"/>
                <a:ea typeface="Arial"/>
              </a:rPr>
              <a:t>Akademia Nauk Stosowanych Stefana Batorego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Prostokąt 196"/>
          <p:cNvSpPr/>
          <p:nvPr/>
        </p:nvSpPr>
        <p:spPr>
          <a:xfrm>
            <a:off x="10953720" y="6496200"/>
            <a:ext cx="55188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pl-PL" sz="820" b="1" u="none" strike="noStrike">
                <a:solidFill>
                  <a:srgbClr val="667085"/>
                </a:solidFill>
                <a:effectLst/>
                <a:uFillTx/>
                <a:latin typeface="Arial"/>
                <a:ea typeface="Arial"/>
              </a:rPr>
              <a:t>07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8" name="Obraz 197"/>
          <p:cNvPicPr/>
          <p:nvPr/>
        </p:nvPicPr>
        <p:blipFill>
          <a:blip r:embed="rId3"/>
          <a:stretch/>
        </p:blipFill>
        <p:spPr>
          <a:xfrm>
            <a:off x="10287000" y="191520"/>
            <a:ext cx="1218600" cy="483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9" name="Prostokąt 198"/>
          <p:cNvSpPr/>
          <p:nvPr/>
        </p:nvSpPr>
        <p:spPr>
          <a:xfrm>
            <a:off x="685800" y="5762520"/>
            <a:ext cx="10667160" cy="52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rostokąt 199"/>
          <p:cNvSpPr/>
          <p:nvPr/>
        </p:nvSpPr>
        <p:spPr>
          <a:xfrm>
            <a:off x="685800" y="361800"/>
            <a:ext cx="6190560" cy="20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98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WYNIKI BADANIA SATYSFAKCJI STUDENTÓW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Prostokąt 200"/>
          <p:cNvSpPr/>
          <p:nvPr/>
        </p:nvSpPr>
        <p:spPr>
          <a:xfrm>
            <a:off x="685800" y="704880"/>
            <a:ext cx="10834200" cy="76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2400" b="1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Studenci wysoko oceniają infrastrukturę, z której faktycznie korzystają</a:t>
            </a:r>
            <a:endParaRPr lang="pl-PL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Prostokąt 201"/>
          <p:cNvSpPr/>
          <p:nvPr/>
        </p:nvSpPr>
        <p:spPr>
          <a:xfrm>
            <a:off x="685800" y="1523880"/>
            <a:ext cx="10819800" cy="18360"/>
          </a:xfrm>
          <a:prstGeom prst="rect">
            <a:avLst/>
          </a:prstGeom>
          <a:solidFill>
            <a:srgbClr val="CBD0D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25920" rIns="90000" bIns="-2592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Prostokąt 202"/>
          <p:cNvSpPr/>
          <p:nvPr/>
        </p:nvSpPr>
        <p:spPr>
          <a:xfrm>
            <a:off x="685800" y="1762200"/>
            <a:ext cx="3763440" cy="323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0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Wyposażenie pracowni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Prostokąt 203"/>
          <p:cNvSpPr/>
          <p:nvPr/>
        </p:nvSpPr>
        <p:spPr>
          <a:xfrm>
            <a:off x="4595040" y="1819440"/>
            <a:ext cx="2605320" cy="17064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Prostokąt 204"/>
          <p:cNvSpPr/>
          <p:nvPr/>
        </p:nvSpPr>
        <p:spPr>
          <a:xfrm>
            <a:off x="4595040" y="1819440"/>
            <a:ext cx="2142360" cy="17064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" name="Prostokąt 205"/>
          <p:cNvSpPr/>
          <p:nvPr/>
        </p:nvSpPr>
        <p:spPr>
          <a:xfrm>
            <a:off x="7345800" y="1743120"/>
            <a:ext cx="578520" cy="30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3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4,11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Prostokąt 206"/>
          <p:cNvSpPr/>
          <p:nvPr/>
        </p:nvSpPr>
        <p:spPr>
          <a:xfrm>
            <a:off x="685800" y="2343240"/>
            <a:ext cx="3763440" cy="323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0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Liczebność grup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Prostokąt 207"/>
          <p:cNvSpPr/>
          <p:nvPr/>
        </p:nvSpPr>
        <p:spPr>
          <a:xfrm>
            <a:off x="4595040" y="2400480"/>
            <a:ext cx="2605320" cy="17064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Prostokąt 208"/>
          <p:cNvSpPr/>
          <p:nvPr/>
        </p:nvSpPr>
        <p:spPr>
          <a:xfrm>
            <a:off x="4595040" y="2400480"/>
            <a:ext cx="2132280" cy="17064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" name="Prostokąt 209"/>
          <p:cNvSpPr/>
          <p:nvPr/>
        </p:nvSpPr>
        <p:spPr>
          <a:xfrm>
            <a:off x="7345800" y="2324160"/>
            <a:ext cx="578520" cy="30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3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4,09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Prostokąt 210"/>
          <p:cNvSpPr/>
          <p:nvPr/>
        </p:nvSpPr>
        <p:spPr>
          <a:xfrm>
            <a:off x="685800" y="2924280"/>
            <a:ext cx="3763440" cy="323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0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Parking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Prostokąt 211"/>
          <p:cNvSpPr/>
          <p:nvPr/>
        </p:nvSpPr>
        <p:spPr>
          <a:xfrm>
            <a:off x="4595040" y="2981160"/>
            <a:ext cx="2605320" cy="17064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Prostokąt 212"/>
          <p:cNvSpPr/>
          <p:nvPr/>
        </p:nvSpPr>
        <p:spPr>
          <a:xfrm>
            <a:off x="4595040" y="2981160"/>
            <a:ext cx="2032200" cy="17064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" name="Prostokąt 213"/>
          <p:cNvSpPr/>
          <p:nvPr/>
        </p:nvSpPr>
        <p:spPr>
          <a:xfrm>
            <a:off x="7345800" y="2905200"/>
            <a:ext cx="578520" cy="30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3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3,90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Prostokąt 214"/>
          <p:cNvSpPr/>
          <p:nvPr/>
        </p:nvSpPr>
        <p:spPr>
          <a:xfrm>
            <a:off x="685800" y="3505320"/>
            <a:ext cx="3763440" cy="323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0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Zakres wsparcia w nauce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Prostokąt 215"/>
          <p:cNvSpPr/>
          <p:nvPr/>
        </p:nvSpPr>
        <p:spPr>
          <a:xfrm>
            <a:off x="4595040" y="3562200"/>
            <a:ext cx="2605320" cy="17064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Prostokąt 216"/>
          <p:cNvSpPr/>
          <p:nvPr/>
        </p:nvSpPr>
        <p:spPr>
          <a:xfrm>
            <a:off x="4595040" y="3562200"/>
            <a:ext cx="1976040" cy="17064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8" name="Prostokąt 217"/>
          <p:cNvSpPr/>
          <p:nvPr/>
        </p:nvSpPr>
        <p:spPr>
          <a:xfrm>
            <a:off x="7345800" y="3486240"/>
            <a:ext cx="578520" cy="30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3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3,79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Prostokąt 218"/>
          <p:cNvSpPr/>
          <p:nvPr/>
        </p:nvSpPr>
        <p:spPr>
          <a:xfrm>
            <a:off x="685800" y="4086360"/>
            <a:ext cx="3763440" cy="323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0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Bufet studencki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Prostokąt 219"/>
          <p:cNvSpPr/>
          <p:nvPr/>
        </p:nvSpPr>
        <p:spPr>
          <a:xfrm>
            <a:off x="4595040" y="4143240"/>
            <a:ext cx="2605320" cy="17064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Prostokąt 220"/>
          <p:cNvSpPr/>
          <p:nvPr/>
        </p:nvSpPr>
        <p:spPr>
          <a:xfrm>
            <a:off x="4595040" y="4143240"/>
            <a:ext cx="2080800" cy="17064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2" name="Prostokąt 221"/>
          <p:cNvSpPr/>
          <p:nvPr/>
        </p:nvSpPr>
        <p:spPr>
          <a:xfrm>
            <a:off x="7345800" y="4067280"/>
            <a:ext cx="578520" cy="30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3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3,99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Prostokąt 222"/>
          <p:cNvSpPr/>
          <p:nvPr/>
        </p:nvSpPr>
        <p:spPr>
          <a:xfrm>
            <a:off x="685800" y="4667400"/>
            <a:ext cx="3763440" cy="323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0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Zasoby biblioteczne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Prostokąt 223"/>
          <p:cNvSpPr/>
          <p:nvPr/>
        </p:nvSpPr>
        <p:spPr>
          <a:xfrm>
            <a:off x="4595040" y="4724280"/>
            <a:ext cx="2605320" cy="17064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Prostokąt 224"/>
          <p:cNvSpPr/>
          <p:nvPr/>
        </p:nvSpPr>
        <p:spPr>
          <a:xfrm>
            <a:off x="4595040" y="4724280"/>
            <a:ext cx="2057400" cy="17064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6" name="Prostokąt 225"/>
          <p:cNvSpPr/>
          <p:nvPr/>
        </p:nvSpPr>
        <p:spPr>
          <a:xfrm>
            <a:off x="7345800" y="4648320"/>
            <a:ext cx="578520" cy="30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3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3,95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Prostokąt 226"/>
          <p:cNvSpPr/>
          <p:nvPr/>
        </p:nvSpPr>
        <p:spPr>
          <a:xfrm>
            <a:off x="8381880" y="1762200"/>
            <a:ext cx="3123360" cy="3142440"/>
          </a:xfrm>
          <a:prstGeom prst="rect">
            <a:avLst/>
          </a:prstGeom>
          <a:solidFill>
            <a:srgbClr val="F4F5F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Prostokąt 227"/>
          <p:cNvSpPr/>
          <p:nvPr/>
        </p:nvSpPr>
        <p:spPr>
          <a:xfrm>
            <a:off x="8667720" y="2048040"/>
            <a:ext cx="2571120" cy="55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800" b="1" u="none" strike="noStrike">
                <a:solidFill>
                  <a:srgbClr val="111827"/>
                </a:solidFill>
                <a:effectLst/>
                <a:uFillTx/>
                <a:latin typeface="Calibri"/>
                <a:ea typeface="Calibri"/>
              </a:rPr>
              <a:t>Ocena jakości i korzystanie</a:t>
            </a: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Prostokąt 228"/>
          <p:cNvSpPr/>
          <p:nvPr/>
        </p:nvSpPr>
        <p:spPr>
          <a:xfrm>
            <a:off x="8667720" y="2781360"/>
            <a:ext cx="2428200" cy="138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500" b="0" u="none" strike="noStrike">
                <a:solidFill>
                  <a:srgbClr val="111827"/>
                </a:solidFill>
                <a:effectLst/>
                <a:uFillTx/>
                <a:latin typeface="Calibri"/>
                <a:ea typeface="Calibri"/>
              </a:rPr>
              <a:t>Średnie obejmują wyłącznie oceny 1–5. Odpowiedzi „0” przedstawiono osobno jako brak korzystania.</a:t>
            </a:r>
            <a:endParaRPr lang="pl-PL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Prostokąt 229"/>
          <p:cNvSpPr/>
          <p:nvPr/>
        </p:nvSpPr>
        <p:spPr>
          <a:xfrm>
            <a:off x="8667720" y="4334040"/>
            <a:ext cx="2428200" cy="52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8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Siłownia: 3,55. Dom studenta: 3,79. Pokój wyciszeń: 3,78.</a:t>
            </a:r>
            <a:endParaRPr lang="pl-PL" sz="128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Prostokąt 230"/>
          <p:cNvSpPr/>
          <p:nvPr/>
        </p:nvSpPr>
        <p:spPr>
          <a:xfrm>
            <a:off x="685800" y="6496200"/>
            <a:ext cx="723816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820" b="0" u="none" strike="noStrike">
                <a:solidFill>
                  <a:srgbClr val="667085"/>
                </a:solidFill>
                <a:effectLst/>
                <a:uFillTx/>
                <a:latin typeface="Arial"/>
                <a:ea typeface="Arial"/>
              </a:rPr>
              <a:t>Akademia Nauk Stosowanych Stefana Batorego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Prostokąt 231"/>
          <p:cNvSpPr/>
          <p:nvPr/>
        </p:nvSpPr>
        <p:spPr>
          <a:xfrm>
            <a:off x="10953720" y="6496200"/>
            <a:ext cx="55188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pl-PL" sz="820" b="1" u="none" strike="noStrike">
                <a:solidFill>
                  <a:srgbClr val="667085"/>
                </a:solidFill>
                <a:effectLst/>
                <a:uFillTx/>
                <a:latin typeface="Arial"/>
                <a:ea typeface="Arial"/>
              </a:rPr>
              <a:t>08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33" name="Obraz 232"/>
          <p:cNvPicPr/>
          <p:nvPr/>
        </p:nvPicPr>
        <p:blipFill>
          <a:blip r:embed="rId3"/>
          <a:stretch/>
        </p:blipFill>
        <p:spPr>
          <a:xfrm>
            <a:off x="10287000" y="191520"/>
            <a:ext cx="1218600" cy="483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4" name="Prostokąt 233"/>
          <p:cNvSpPr/>
          <p:nvPr/>
        </p:nvSpPr>
        <p:spPr>
          <a:xfrm>
            <a:off x="685800" y="5762520"/>
            <a:ext cx="10667160" cy="52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rostokąt 234"/>
          <p:cNvSpPr/>
          <p:nvPr/>
        </p:nvSpPr>
        <p:spPr>
          <a:xfrm>
            <a:off x="685800" y="361800"/>
            <a:ext cx="809568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98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WYNIKI BADANIA SATYSFAKCJI STUDENTÓW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Prostokąt 235"/>
          <p:cNvSpPr/>
          <p:nvPr/>
        </p:nvSpPr>
        <p:spPr>
          <a:xfrm>
            <a:off x="685800" y="743040"/>
            <a:ext cx="10819800" cy="76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2620" b="1" u="none" strike="noStrike">
                <a:solidFill>
                  <a:srgbClr val="111827"/>
                </a:solidFill>
                <a:effectLst/>
                <a:uFillTx/>
                <a:latin typeface="Calibri"/>
                <a:ea typeface="Calibri"/>
              </a:rPr>
              <a:t>Brak korzystania z usług</a:t>
            </a:r>
            <a:endParaRPr lang="pl-PL" sz="26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Prostokąt 236"/>
          <p:cNvSpPr/>
          <p:nvPr/>
        </p:nvSpPr>
        <p:spPr>
          <a:xfrm>
            <a:off x="685800" y="1523880"/>
            <a:ext cx="10819800" cy="52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38" name="Obraz 237"/>
          <p:cNvPicPr/>
          <p:nvPr/>
        </p:nvPicPr>
        <p:blipFill>
          <a:blip r:embed="rId3"/>
          <a:stretch/>
        </p:blipFill>
        <p:spPr>
          <a:xfrm>
            <a:off x="10306080" y="213120"/>
            <a:ext cx="1180440" cy="439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9" name="Prostokąt 238"/>
          <p:cNvSpPr/>
          <p:nvPr/>
        </p:nvSpPr>
        <p:spPr>
          <a:xfrm>
            <a:off x="685800" y="6496200"/>
            <a:ext cx="723816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820" b="0" u="none" strike="noStrike">
                <a:solidFill>
                  <a:srgbClr val="667085"/>
                </a:solidFill>
                <a:effectLst/>
                <a:uFillTx/>
                <a:latin typeface="Calibri"/>
                <a:ea typeface="Calibri"/>
              </a:rPr>
              <a:t>Akademia Nauk Stosowanych Stefana Batorego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Prostokąt 239"/>
          <p:cNvSpPr/>
          <p:nvPr/>
        </p:nvSpPr>
        <p:spPr>
          <a:xfrm>
            <a:off x="10953720" y="6496200"/>
            <a:ext cx="55188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820" b="1" u="none" strike="noStrike">
                <a:solidFill>
                  <a:srgbClr val="667085"/>
                </a:solidFill>
                <a:effectLst/>
                <a:uFillTx/>
                <a:latin typeface="Calibri"/>
                <a:ea typeface="Calibri"/>
              </a:rPr>
              <a:t>17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241" name="Chart"/>
          <p:cNvGraphicFramePr/>
          <p:nvPr/>
        </p:nvGraphicFramePr>
        <p:xfrm>
          <a:off x="685800" y="2247840"/>
          <a:ext cx="10819800" cy="3332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2" name="Prostokąt 241"/>
          <p:cNvSpPr/>
          <p:nvPr/>
        </p:nvSpPr>
        <p:spPr>
          <a:xfrm>
            <a:off x="685800" y="5848200"/>
            <a:ext cx="1081980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80" b="0" u="none" strike="noStrike">
                <a:solidFill>
                  <a:srgbClr val="667085"/>
                </a:solidFill>
                <a:effectLst/>
                <a:uFillTx/>
                <a:latin typeface="Calibri"/>
                <a:ea typeface="Calibri"/>
              </a:rPr>
              <a:t>Odpowiedź „0” oznacza brak korzystania. Nie jest oceną niezadowolenia. </a:t>
            </a:r>
            <a:endParaRPr lang="pl-PL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rostokąt 242"/>
          <p:cNvSpPr/>
          <p:nvPr/>
        </p:nvSpPr>
        <p:spPr>
          <a:xfrm>
            <a:off x="685800" y="361800"/>
            <a:ext cx="6190560" cy="20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98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WYNIKI BADANIA SATYSFAKCJI STUDENTÓW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Prostokąt 243"/>
          <p:cNvSpPr/>
          <p:nvPr/>
        </p:nvSpPr>
        <p:spPr>
          <a:xfrm>
            <a:off x="685800" y="704880"/>
            <a:ext cx="10294200" cy="76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2400" b="1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Największy niewykorzystany potencjał leży poza salą dydaktyczną</a:t>
            </a:r>
            <a:endParaRPr lang="pl-PL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Prostokąt 244"/>
          <p:cNvSpPr/>
          <p:nvPr/>
        </p:nvSpPr>
        <p:spPr>
          <a:xfrm>
            <a:off x="685800" y="1523880"/>
            <a:ext cx="10819800" cy="18360"/>
          </a:xfrm>
          <a:prstGeom prst="rect">
            <a:avLst/>
          </a:prstGeom>
          <a:solidFill>
            <a:srgbClr val="CBD0D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25920" rIns="90000" bIns="-2592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Prostokąt 245"/>
          <p:cNvSpPr/>
          <p:nvPr/>
        </p:nvSpPr>
        <p:spPr>
          <a:xfrm>
            <a:off x="685800" y="1790640"/>
            <a:ext cx="3329280" cy="38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8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Koła naukowe — nigdy</a:t>
            </a:r>
            <a:endParaRPr lang="pl-PL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Prostokąt 246"/>
          <p:cNvSpPr/>
          <p:nvPr/>
        </p:nvSpPr>
        <p:spPr>
          <a:xfrm>
            <a:off x="4160520" y="1838160"/>
            <a:ext cx="2315880" cy="17064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Prostokąt 247"/>
          <p:cNvSpPr/>
          <p:nvPr/>
        </p:nvSpPr>
        <p:spPr>
          <a:xfrm>
            <a:off x="4160520" y="1838160"/>
            <a:ext cx="1528920" cy="17064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" name="Prostokąt 248"/>
          <p:cNvSpPr/>
          <p:nvPr/>
        </p:nvSpPr>
        <p:spPr>
          <a:xfrm>
            <a:off x="6549480" y="1771560"/>
            <a:ext cx="1374840" cy="30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0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66,0%</a:t>
            </a:r>
            <a:endParaRPr lang="pl-PL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Prostokąt 249"/>
          <p:cNvSpPr/>
          <p:nvPr/>
        </p:nvSpPr>
        <p:spPr>
          <a:xfrm>
            <a:off x="685800" y="2381400"/>
            <a:ext cx="3329280" cy="38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8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Projekty unijne — nigdy</a:t>
            </a:r>
            <a:endParaRPr lang="pl-PL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Prostokąt 250"/>
          <p:cNvSpPr/>
          <p:nvPr/>
        </p:nvSpPr>
        <p:spPr>
          <a:xfrm>
            <a:off x="4160520" y="2428920"/>
            <a:ext cx="2315880" cy="17064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Prostokąt 251"/>
          <p:cNvSpPr/>
          <p:nvPr/>
        </p:nvSpPr>
        <p:spPr>
          <a:xfrm>
            <a:off x="4160520" y="2428920"/>
            <a:ext cx="1667520" cy="17064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3" name="Prostokąt 252"/>
          <p:cNvSpPr/>
          <p:nvPr/>
        </p:nvSpPr>
        <p:spPr>
          <a:xfrm>
            <a:off x="6549480" y="2362320"/>
            <a:ext cx="1374840" cy="30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0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72,0%</a:t>
            </a:r>
            <a:endParaRPr lang="pl-PL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Prostokąt 253"/>
          <p:cNvSpPr/>
          <p:nvPr/>
        </p:nvSpPr>
        <p:spPr>
          <a:xfrm>
            <a:off x="685800" y="2971800"/>
            <a:ext cx="3329280" cy="38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8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Samorząd Studentów — nigdy</a:t>
            </a:r>
            <a:endParaRPr lang="pl-PL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Prostokąt 254"/>
          <p:cNvSpPr/>
          <p:nvPr/>
        </p:nvSpPr>
        <p:spPr>
          <a:xfrm>
            <a:off x="4160520" y="3019320"/>
            <a:ext cx="2315880" cy="17064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Prostokąt 255"/>
          <p:cNvSpPr/>
          <p:nvPr/>
        </p:nvSpPr>
        <p:spPr>
          <a:xfrm>
            <a:off x="4160520" y="3019320"/>
            <a:ext cx="1900440" cy="17064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7" name="Prostokąt 256"/>
          <p:cNvSpPr/>
          <p:nvPr/>
        </p:nvSpPr>
        <p:spPr>
          <a:xfrm>
            <a:off x="6549480" y="2952720"/>
            <a:ext cx="1374840" cy="30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0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82,1%</a:t>
            </a:r>
            <a:endParaRPr lang="pl-PL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Prostokąt 257"/>
          <p:cNvSpPr/>
          <p:nvPr/>
        </p:nvSpPr>
        <p:spPr>
          <a:xfrm>
            <a:off x="685800" y="3562200"/>
            <a:ext cx="3329280" cy="38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8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AZS — nigdy</a:t>
            </a:r>
            <a:endParaRPr lang="pl-PL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Prostokąt 258"/>
          <p:cNvSpPr/>
          <p:nvPr/>
        </p:nvSpPr>
        <p:spPr>
          <a:xfrm>
            <a:off x="4160520" y="3610080"/>
            <a:ext cx="2315880" cy="17064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Prostokąt 259"/>
          <p:cNvSpPr/>
          <p:nvPr/>
        </p:nvSpPr>
        <p:spPr>
          <a:xfrm>
            <a:off x="4160520" y="3610080"/>
            <a:ext cx="1975680" cy="17064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1" name="Prostokąt 260"/>
          <p:cNvSpPr/>
          <p:nvPr/>
        </p:nvSpPr>
        <p:spPr>
          <a:xfrm>
            <a:off x="6549480" y="3543480"/>
            <a:ext cx="1374840" cy="30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0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85,3%</a:t>
            </a:r>
            <a:endParaRPr lang="pl-PL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Prostokąt 261"/>
          <p:cNvSpPr/>
          <p:nvPr/>
        </p:nvSpPr>
        <p:spPr>
          <a:xfrm>
            <a:off x="685800" y="4152960"/>
            <a:ext cx="3329280" cy="38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8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Erasmus+ — nigdy</a:t>
            </a:r>
            <a:endParaRPr lang="pl-PL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Prostokąt 262"/>
          <p:cNvSpPr/>
          <p:nvPr/>
        </p:nvSpPr>
        <p:spPr>
          <a:xfrm>
            <a:off x="4160520" y="4200480"/>
            <a:ext cx="2315880" cy="17064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Prostokąt 263"/>
          <p:cNvSpPr/>
          <p:nvPr/>
        </p:nvSpPr>
        <p:spPr>
          <a:xfrm>
            <a:off x="4160520" y="4200480"/>
            <a:ext cx="1988280" cy="17064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5" name="Prostokąt 264"/>
          <p:cNvSpPr/>
          <p:nvPr/>
        </p:nvSpPr>
        <p:spPr>
          <a:xfrm>
            <a:off x="6549480" y="4133880"/>
            <a:ext cx="1374840" cy="30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0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85,9%</a:t>
            </a:r>
            <a:endParaRPr lang="pl-PL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Prostokąt 265"/>
          <p:cNvSpPr/>
          <p:nvPr/>
        </p:nvSpPr>
        <p:spPr>
          <a:xfrm>
            <a:off x="685800" y="4743360"/>
            <a:ext cx="3329280" cy="38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8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BUP — nigdy</a:t>
            </a:r>
            <a:endParaRPr lang="pl-PL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7" name="Prostokąt 266"/>
          <p:cNvSpPr/>
          <p:nvPr/>
        </p:nvSpPr>
        <p:spPr>
          <a:xfrm>
            <a:off x="4160520" y="4791240"/>
            <a:ext cx="2315880" cy="170640"/>
          </a:xfrm>
          <a:prstGeom prst="rect">
            <a:avLst/>
          </a:prstGeom>
          <a:solidFill>
            <a:srgbClr val="E6E9E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8" name="Prostokąt 267"/>
          <p:cNvSpPr/>
          <p:nvPr/>
        </p:nvSpPr>
        <p:spPr>
          <a:xfrm>
            <a:off x="4160520" y="4791240"/>
            <a:ext cx="2045160" cy="170640"/>
          </a:xfrm>
          <a:prstGeom prst="rect">
            <a:avLst/>
          </a:prstGeom>
          <a:solidFill>
            <a:srgbClr val="F451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9" name="Prostokąt 268"/>
          <p:cNvSpPr/>
          <p:nvPr/>
        </p:nvSpPr>
        <p:spPr>
          <a:xfrm>
            <a:off x="6549480" y="4724280"/>
            <a:ext cx="1374840" cy="30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05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88,3%</a:t>
            </a:r>
            <a:endParaRPr lang="pl-PL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Prostokąt 269"/>
          <p:cNvSpPr/>
          <p:nvPr/>
        </p:nvSpPr>
        <p:spPr>
          <a:xfrm>
            <a:off x="8381880" y="1790640"/>
            <a:ext cx="3123360" cy="3094920"/>
          </a:xfrm>
          <a:prstGeom prst="rect">
            <a:avLst/>
          </a:prstGeom>
          <a:solidFill>
            <a:srgbClr val="FFF3EA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Prostokąt 270"/>
          <p:cNvSpPr/>
          <p:nvPr/>
        </p:nvSpPr>
        <p:spPr>
          <a:xfrm>
            <a:off x="8667720" y="2095560"/>
            <a:ext cx="2380680" cy="342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87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Szansa</a:t>
            </a:r>
            <a:endParaRPr lang="pl-PL" sz="18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Prostokąt 271"/>
          <p:cNvSpPr/>
          <p:nvPr/>
        </p:nvSpPr>
        <p:spPr>
          <a:xfrm>
            <a:off x="8667720" y="2666880"/>
            <a:ext cx="2428200" cy="152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580" b="0" u="none" strike="noStrike">
                <a:solidFill>
                  <a:srgbClr val="111827"/>
                </a:solidFill>
                <a:effectLst/>
                <a:uFillTx/>
                <a:latin typeface="Arial"/>
                <a:ea typeface="Arial"/>
              </a:rPr>
              <a:t>Lepsza widoczność oferty i aktywne zapraszanie mogą zwiększyć uczestnictwo, integrację i poczucie przynależności.</a:t>
            </a:r>
            <a:endParaRPr lang="pl-PL" sz="15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Prostokąt 272"/>
          <p:cNvSpPr/>
          <p:nvPr/>
        </p:nvSpPr>
        <p:spPr>
          <a:xfrm>
            <a:off x="685800" y="6496200"/>
            <a:ext cx="723816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820" b="0" u="none" strike="noStrike">
                <a:solidFill>
                  <a:srgbClr val="667085"/>
                </a:solidFill>
                <a:effectLst/>
                <a:uFillTx/>
                <a:latin typeface="Arial"/>
                <a:ea typeface="Arial"/>
              </a:rPr>
              <a:t>Akademia Nauk Stosowanych Stefana Batorego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Prostokąt 273"/>
          <p:cNvSpPr/>
          <p:nvPr/>
        </p:nvSpPr>
        <p:spPr>
          <a:xfrm>
            <a:off x="10953720" y="6496200"/>
            <a:ext cx="55188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pl-PL" sz="820" b="1" u="none" strike="noStrike">
                <a:solidFill>
                  <a:srgbClr val="667085"/>
                </a:solidFill>
                <a:effectLst/>
                <a:uFillTx/>
                <a:latin typeface="Arial"/>
                <a:ea typeface="Arial"/>
              </a:rPr>
              <a:t>09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75" name="Obraz 274"/>
          <p:cNvPicPr/>
          <p:nvPr/>
        </p:nvPicPr>
        <p:blipFill>
          <a:blip r:embed="rId3"/>
          <a:stretch/>
        </p:blipFill>
        <p:spPr>
          <a:xfrm>
            <a:off x="10287000" y="191520"/>
            <a:ext cx="1218600" cy="483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6" name="Prostokąt 275"/>
          <p:cNvSpPr/>
          <p:nvPr/>
        </p:nvSpPr>
        <p:spPr>
          <a:xfrm>
            <a:off x="685800" y="5762520"/>
            <a:ext cx="10667160" cy="52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rostokąt 276"/>
          <p:cNvSpPr/>
          <p:nvPr/>
        </p:nvSpPr>
        <p:spPr>
          <a:xfrm>
            <a:off x="685800" y="361800"/>
            <a:ext cx="809568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98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WYNIKI BADANIA SATYSFAKCJI STUDENTÓW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8" name="Prostokąt 277"/>
          <p:cNvSpPr/>
          <p:nvPr/>
        </p:nvSpPr>
        <p:spPr>
          <a:xfrm>
            <a:off x="685800" y="743040"/>
            <a:ext cx="10819800" cy="76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2620" b="1" u="none" strike="noStrike">
                <a:solidFill>
                  <a:srgbClr val="111827"/>
                </a:solidFill>
                <a:effectLst/>
                <a:uFillTx/>
                <a:latin typeface="Calibri"/>
                <a:ea typeface="Calibri"/>
              </a:rPr>
              <a:t>Postulaty zmian w funkcjonowaniu niektórych jednostek Uczelni</a:t>
            </a:r>
            <a:endParaRPr lang="pl-PL" sz="26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Prostokąt 278"/>
          <p:cNvSpPr/>
          <p:nvPr/>
        </p:nvSpPr>
        <p:spPr>
          <a:xfrm>
            <a:off x="685800" y="1523880"/>
            <a:ext cx="10819800" cy="52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0" name="Obraz 279"/>
          <p:cNvPicPr/>
          <p:nvPr/>
        </p:nvPicPr>
        <p:blipFill>
          <a:blip r:embed="rId3"/>
          <a:stretch/>
        </p:blipFill>
        <p:spPr>
          <a:xfrm>
            <a:off x="10306080" y="213120"/>
            <a:ext cx="1180440" cy="439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1" name="Prostokąt 280"/>
          <p:cNvSpPr/>
          <p:nvPr/>
        </p:nvSpPr>
        <p:spPr>
          <a:xfrm>
            <a:off x="685800" y="6496200"/>
            <a:ext cx="723816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820" b="0" u="none" strike="noStrike">
                <a:solidFill>
                  <a:srgbClr val="667085"/>
                </a:solidFill>
                <a:effectLst/>
                <a:uFillTx/>
                <a:latin typeface="Calibri"/>
                <a:ea typeface="Calibri"/>
              </a:rPr>
              <a:t>Akademia Nauk Stosowanych Stefana Batorego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Prostokąt 281"/>
          <p:cNvSpPr/>
          <p:nvPr/>
        </p:nvSpPr>
        <p:spPr>
          <a:xfrm>
            <a:off x="10953720" y="6496200"/>
            <a:ext cx="55188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820" b="1" u="none" strike="noStrike">
                <a:solidFill>
                  <a:srgbClr val="667085"/>
                </a:solidFill>
                <a:effectLst/>
                <a:uFillTx/>
                <a:latin typeface="Calibri"/>
                <a:ea typeface="Calibri"/>
              </a:rPr>
              <a:t>12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283" name="Tabela 282"/>
          <p:cNvGraphicFramePr/>
          <p:nvPr/>
        </p:nvGraphicFramePr>
        <p:xfrm>
          <a:off x="685800" y="2247840"/>
          <a:ext cx="10820160" cy="3047400"/>
        </p:xfrm>
        <a:graphic>
          <a:graphicData uri="http://schemas.openxmlformats.org/drawingml/2006/table">
            <a:tbl>
              <a:tblPr/>
              <a:tblGrid>
                <a:gridCol w="285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62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Obszar</a:t>
                      </a:r>
                      <a:endParaRPr lang="pl-PL" sz="165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>
                      <a:solidFill>
                        <a:srgbClr val="E6E9ED"/>
                      </a:solidFill>
                      <a:prstDash val="soli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4511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Zgłaszane potrzeby</a:t>
                      </a:r>
                      <a:endParaRPr lang="pl-PL" sz="165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>
                      <a:solidFill>
                        <a:srgbClr val="E6E9ED"/>
                      </a:solidFill>
                      <a:prstDash val="soli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4511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Biuro Obsługi Studenta</a:t>
                      </a:r>
                      <a:endParaRPr lang="pl-PL" sz="16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Dłuższe lub elastyczne godziny obsługi, zwłaszcza dla pracujących</a:t>
                      </a:r>
                      <a:endParaRPr lang="pl-PL" sz="16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Praktyki</a:t>
                      </a:r>
                      <a:endParaRPr lang="pl-PL" sz="16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6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Czytelne zasady, terminy i przypomnienia, wsparcie opiekunów</a:t>
                      </a:r>
                      <a:endParaRPr lang="pl-PL" sz="16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Komunikacja i online</a:t>
                      </a:r>
                      <a:endParaRPr lang="pl-PL" sz="16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Jaśniejsze informacje, powiadomienia, aplikacja mobilna</a:t>
                      </a:r>
                      <a:endParaRPr lang="pl-PL" sz="16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Samorząd</a:t>
                      </a:r>
                      <a:endParaRPr lang="pl-PL" sz="16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6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Więcej integracji i skuteczniejsze przekazywanie informacji</a:t>
                      </a:r>
                      <a:endParaRPr lang="pl-PL" sz="16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84" name="Prostokąt 283"/>
          <p:cNvSpPr/>
          <p:nvPr/>
        </p:nvSpPr>
        <p:spPr>
          <a:xfrm>
            <a:off x="685800" y="5848200"/>
            <a:ext cx="1081980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280" b="0" u="none" strike="noStrike">
                <a:solidFill>
                  <a:srgbClr val="667085"/>
                </a:solidFill>
                <a:effectLst/>
                <a:uFillTx/>
                <a:latin typeface="Calibri"/>
                <a:ea typeface="Calibri"/>
              </a:rPr>
              <a:t>W materiale są także deklaracje braku uwag. </a:t>
            </a:r>
            <a:endParaRPr lang="pl-PL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rostokąt 284"/>
          <p:cNvSpPr/>
          <p:nvPr/>
        </p:nvSpPr>
        <p:spPr>
          <a:xfrm>
            <a:off x="685800" y="361800"/>
            <a:ext cx="809568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98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WYNIKI BADANIA SATYSFAKCJI STUDENTÓW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6" name="Prostokąt 285"/>
          <p:cNvSpPr/>
          <p:nvPr/>
        </p:nvSpPr>
        <p:spPr>
          <a:xfrm>
            <a:off x="685800" y="743040"/>
            <a:ext cx="10819800" cy="76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2620" b="1" u="none" strike="noStrike">
                <a:solidFill>
                  <a:srgbClr val="111827"/>
                </a:solidFill>
                <a:effectLst/>
                <a:uFillTx/>
                <a:latin typeface="Calibri"/>
                <a:ea typeface="Calibri"/>
              </a:rPr>
              <a:t>Postulaty zmian w systemie przekazywania informacji</a:t>
            </a:r>
            <a:endParaRPr lang="pl-PL" sz="26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Prostokąt 286"/>
          <p:cNvSpPr/>
          <p:nvPr/>
        </p:nvSpPr>
        <p:spPr>
          <a:xfrm>
            <a:off x="685800" y="1523880"/>
            <a:ext cx="10819800" cy="52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8" name="Obraz 287"/>
          <p:cNvPicPr/>
          <p:nvPr/>
        </p:nvPicPr>
        <p:blipFill>
          <a:blip r:embed="rId3"/>
          <a:stretch/>
        </p:blipFill>
        <p:spPr>
          <a:xfrm>
            <a:off x="10306080" y="213120"/>
            <a:ext cx="1180440" cy="439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9" name="Prostokąt 288"/>
          <p:cNvSpPr/>
          <p:nvPr/>
        </p:nvSpPr>
        <p:spPr>
          <a:xfrm>
            <a:off x="685800" y="6496200"/>
            <a:ext cx="723816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820" b="0" u="none" strike="noStrike">
                <a:solidFill>
                  <a:srgbClr val="667085"/>
                </a:solidFill>
                <a:effectLst/>
                <a:uFillTx/>
                <a:latin typeface="Calibri"/>
                <a:ea typeface="Calibri"/>
              </a:rPr>
              <a:t>Akademia Nauk Stosowanych Stefana Batorego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Prostokąt 289"/>
          <p:cNvSpPr/>
          <p:nvPr/>
        </p:nvSpPr>
        <p:spPr>
          <a:xfrm>
            <a:off x="10953720" y="6496200"/>
            <a:ext cx="55188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820" b="1" u="none" strike="noStrike">
                <a:solidFill>
                  <a:srgbClr val="667085"/>
                </a:solidFill>
                <a:effectLst/>
                <a:uFillTx/>
                <a:latin typeface="Calibri"/>
                <a:ea typeface="Calibri"/>
              </a:rPr>
              <a:t>13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291" name="Tabela 290"/>
          <p:cNvGraphicFramePr/>
          <p:nvPr/>
        </p:nvGraphicFramePr>
        <p:xfrm>
          <a:off x="685800" y="2247840"/>
          <a:ext cx="10820160" cy="3047400"/>
        </p:xfrm>
        <a:graphic>
          <a:graphicData uri="http://schemas.openxmlformats.org/drawingml/2006/table">
            <a:tbl>
              <a:tblPr/>
              <a:tblGrid>
                <a:gridCol w="285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62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Obszar</a:t>
                      </a:r>
                      <a:endParaRPr lang="pl-PL" sz="165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>
                      <a:solidFill>
                        <a:srgbClr val="E6E9ED"/>
                      </a:solidFill>
                      <a:prstDash val="soli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4511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Zgłaszane potrzeby</a:t>
                      </a:r>
                      <a:endParaRPr lang="pl-PL" sz="165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>
                      <a:solidFill>
                        <a:srgbClr val="E6E9ED"/>
                      </a:solidFill>
                      <a:prstDash val="soli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4511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Terminowość</a:t>
                      </a:r>
                      <a:endParaRPr lang="pl-PL" sz="16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Informacje o zmianach i wydarzeniach z większym wyprzedzeniem</a:t>
                      </a:r>
                      <a:endParaRPr lang="pl-PL" sz="16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Centralizacja</a:t>
                      </a:r>
                      <a:endParaRPr lang="pl-PL" sz="16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6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Jedno miejsce z najważniejszymi komunikatami</a:t>
                      </a:r>
                      <a:endParaRPr lang="pl-PL" sz="16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Powiadomienia</a:t>
                      </a:r>
                      <a:endParaRPr lang="pl-PL" sz="16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Automatyczne alerty o zmianach planu i nieobecnościach wykładowców</a:t>
                      </a:r>
                      <a:endParaRPr lang="pl-PL" sz="16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Czytelność</a:t>
                      </a:r>
                      <a:endParaRPr lang="pl-PL" sz="16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6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Przejrzysty kalendarz i krótkie, zrozumiałe komunikaty</a:t>
                      </a:r>
                      <a:endParaRPr lang="pl-PL" sz="16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92" name="Prostokąt 291"/>
          <p:cNvSpPr/>
          <p:nvPr/>
        </p:nvSpPr>
        <p:spPr>
          <a:xfrm>
            <a:off x="685800" y="5848200"/>
            <a:ext cx="1081980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rostokąt 292"/>
          <p:cNvSpPr/>
          <p:nvPr/>
        </p:nvSpPr>
        <p:spPr>
          <a:xfrm>
            <a:off x="685800" y="361800"/>
            <a:ext cx="809568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98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WYNIKI BADANIA SATYSFAKCJI STUDENTÓW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Prostokąt 293"/>
          <p:cNvSpPr/>
          <p:nvPr/>
        </p:nvSpPr>
        <p:spPr>
          <a:xfrm>
            <a:off x="685800" y="743040"/>
            <a:ext cx="10819800" cy="76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2620" b="1" u="none" strike="noStrike">
                <a:solidFill>
                  <a:srgbClr val="111827"/>
                </a:solidFill>
                <a:effectLst/>
                <a:uFillTx/>
                <a:latin typeface="Calibri"/>
                <a:ea typeface="Calibri"/>
              </a:rPr>
              <a:t>Dodatkowe potrzeby studentów</a:t>
            </a:r>
            <a:endParaRPr lang="pl-PL" sz="26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Prostokąt 294"/>
          <p:cNvSpPr/>
          <p:nvPr/>
        </p:nvSpPr>
        <p:spPr>
          <a:xfrm>
            <a:off x="685800" y="1523880"/>
            <a:ext cx="10819800" cy="52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96" name="Obraz 295"/>
          <p:cNvPicPr/>
          <p:nvPr/>
        </p:nvPicPr>
        <p:blipFill>
          <a:blip r:embed="rId3"/>
          <a:stretch/>
        </p:blipFill>
        <p:spPr>
          <a:xfrm>
            <a:off x="10306080" y="213120"/>
            <a:ext cx="1180440" cy="439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7" name="Prostokąt 296"/>
          <p:cNvSpPr/>
          <p:nvPr/>
        </p:nvSpPr>
        <p:spPr>
          <a:xfrm>
            <a:off x="685800" y="6496200"/>
            <a:ext cx="723816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820" b="0" u="none" strike="noStrike">
                <a:solidFill>
                  <a:srgbClr val="667085"/>
                </a:solidFill>
                <a:effectLst/>
                <a:uFillTx/>
                <a:latin typeface="Calibri"/>
                <a:ea typeface="Calibri"/>
              </a:rPr>
              <a:t>Akademia Nauk Stosowanych Stefana Batorego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Prostokąt 297"/>
          <p:cNvSpPr/>
          <p:nvPr/>
        </p:nvSpPr>
        <p:spPr>
          <a:xfrm>
            <a:off x="10953720" y="6496200"/>
            <a:ext cx="55188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820" b="1" u="none" strike="noStrike">
                <a:solidFill>
                  <a:srgbClr val="667085"/>
                </a:solidFill>
                <a:effectLst/>
                <a:uFillTx/>
                <a:latin typeface="Calibri"/>
                <a:ea typeface="Calibri"/>
              </a:rPr>
              <a:t>14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299" name="Tabela 298"/>
          <p:cNvGraphicFramePr/>
          <p:nvPr/>
        </p:nvGraphicFramePr>
        <p:xfrm>
          <a:off x="685800" y="2247840"/>
          <a:ext cx="10820160" cy="3047400"/>
        </p:xfrm>
        <a:graphic>
          <a:graphicData uri="http://schemas.openxmlformats.org/drawingml/2006/table">
            <a:tbl>
              <a:tblPr/>
              <a:tblGrid>
                <a:gridCol w="285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62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Obszar</a:t>
                      </a:r>
                      <a:endParaRPr lang="pl-PL" sz="165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>
                      <a:solidFill>
                        <a:srgbClr val="E6E9ED"/>
                      </a:solidFill>
                      <a:prstDash val="soli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4511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Zgłaszane potrzeby</a:t>
                      </a:r>
                      <a:endParaRPr lang="pl-PL" sz="165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>
                      <a:solidFill>
                        <a:srgbClr val="E6E9ED"/>
                      </a:solidFill>
                      <a:prstDash val="soli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4511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Organizacja zajęć</a:t>
                      </a:r>
                      <a:endParaRPr lang="pl-PL" sz="16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Stabilny plan, mniej luk i długich dni zajęć, wykłady online</a:t>
                      </a:r>
                      <a:endParaRPr lang="pl-PL" sz="16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Kariera i dydaktyka</a:t>
                      </a:r>
                      <a:endParaRPr lang="pl-PL" sz="16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6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Więcej praktyki, kursy zawodowe i współpraca z pracodawcami</a:t>
                      </a:r>
                      <a:endParaRPr lang="pl-PL" sz="16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Kampus</a:t>
                      </a:r>
                      <a:endParaRPr lang="pl-PL" sz="16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Miejsca do odpoczynku i posiłków, oferta bufetu, parking</a:t>
                      </a:r>
                      <a:endParaRPr lang="pl-PL" sz="16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Oferta studiów</a:t>
                      </a:r>
                      <a:endParaRPr lang="pl-PL" sz="16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>
                      <a:solidFill>
                        <a:srgbClr val="E6E9ED"/>
                      </a:solidFill>
                      <a:prstDash val="soli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6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l-PL" sz="1650" b="0" u="none" strike="noStrike">
                          <a:solidFill>
                            <a:srgbClr val="111827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Możliwości rozwoju (szkolenia, kursy)</a:t>
                      </a:r>
                      <a:endParaRPr lang="pl-PL" sz="16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E6E9ED"/>
                      </a:solidFill>
                      <a:prstDash val="solid"/>
                    </a:lnR>
                    <a:lnT w="9360" cap="flat" cmpd="sng" algn="ctr">
                      <a:solidFill>
                        <a:srgbClr val="E6E9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E6E9ED"/>
                      </a:solidFill>
                      <a:prstDash val="solid"/>
                    </a:lnB>
                    <a:solidFill>
                      <a:srgbClr val="FF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00" name="Prostokąt 299"/>
          <p:cNvSpPr/>
          <p:nvPr/>
        </p:nvSpPr>
        <p:spPr>
          <a:xfrm>
            <a:off x="685800" y="5848200"/>
            <a:ext cx="1081980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rostokąt 300"/>
          <p:cNvSpPr/>
          <p:nvPr/>
        </p:nvSpPr>
        <p:spPr>
          <a:xfrm>
            <a:off x="685800" y="361800"/>
            <a:ext cx="809568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98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WYNIKI BADANIA SATYSFAKCJI STUDENTÓW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2" name="Prostokąt 301"/>
          <p:cNvSpPr/>
          <p:nvPr/>
        </p:nvSpPr>
        <p:spPr>
          <a:xfrm>
            <a:off x="685800" y="743040"/>
            <a:ext cx="10819800" cy="76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2620" b="1" u="none" strike="noStrike">
                <a:solidFill>
                  <a:srgbClr val="111827"/>
                </a:solidFill>
                <a:effectLst/>
                <a:uFillTx/>
                <a:latin typeface="Calibri"/>
                <a:ea typeface="Calibri"/>
              </a:rPr>
              <a:t>Poczucie przynależności do Uczelni </a:t>
            </a:r>
            <a:endParaRPr lang="pl-PL" sz="26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Prostokąt 302"/>
          <p:cNvSpPr/>
          <p:nvPr/>
        </p:nvSpPr>
        <p:spPr>
          <a:xfrm>
            <a:off x="685800" y="1523880"/>
            <a:ext cx="10819800" cy="52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4" name="Obraz 303"/>
          <p:cNvPicPr/>
          <p:nvPr/>
        </p:nvPicPr>
        <p:blipFill>
          <a:blip r:embed="rId3"/>
          <a:stretch/>
        </p:blipFill>
        <p:spPr>
          <a:xfrm>
            <a:off x="10306080" y="213120"/>
            <a:ext cx="1180440" cy="439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5" name="Prostokąt 304"/>
          <p:cNvSpPr/>
          <p:nvPr/>
        </p:nvSpPr>
        <p:spPr>
          <a:xfrm>
            <a:off x="685800" y="6496200"/>
            <a:ext cx="723816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820" b="0" u="none" strike="noStrike">
                <a:solidFill>
                  <a:srgbClr val="667085"/>
                </a:solidFill>
                <a:effectLst/>
                <a:uFillTx/>
                <a:latin typeface="Calibri"/>
                <a:ea typeface="Calibri"/>
              </a:rPr>
              <a:t>Akademia Nauk Stosowanych Stefana Batorego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Prostokąt 305"/>
          <p:cNvSpPr/>
          <p:nvPr/>
        </p:nvSpPr>
        <p:spPr>
          <a:xfrm>
            <a:off x="10953720" y="6496200"/>
            <a:ext cx="55188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820" b="1" u="none" strike="noStrike">
                <a:solidFill>
                  <a:srgbClr val="667085"/>
                </a:solidFill>
                <a:effectLst/>
                <a:uFillTx/>
                <a:latin typeface="Calibri"/>
                <a:ea typeface="Calibri"/>
              </a:rPr>
              <a:t>15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7" name="Prostokąt 306"/>
          <p:cNvSpPr/>
          <p:nvPr/>
        </p:nvSpPr>
        <p:spPr>
          <a:xfrm>
            <a:off x="685800" y="2238480"/>
            <a:ext cx="495216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210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Co wzmacnia więź</a:t>
            </a:r>
            <a:endParaRPr lang="pl-PL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Prostokąt 307"/>
          <p:cNvSpPr/>
          <p:nvPr/>
        </p:nvSpPr>
        <p:spPr>
          <a:xfrm>
            <a:off x="685800" y="3060000"/>
            <a:ext cx="4952160" cy="171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950" b="0" u="none" strike="noStrike">
                <a:solidFill>
                  <a:srgbClr val="111827"/>
                </a:solidFill>
                <a:effectLst/>
                <a:uFillTx/>
                <a:latin typeface="Calibri"/>
                <a:ea typeface="Calibri"/>
              </a:rPr>
              <a:t>Relacje we własnej grupie.</a:t>
            </a:r>
            <a:endParaRPr lang="pl-PL" sz="1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1950" b="0" u="none" strike="noStrike">
                <a:solidFill>
                  <a:srgbClr val="111827"/>
                </a:solidFill>
                <a:effectLst/>
                <a:uFillTx/>
                <a:latin typeface="Calibri"/>
                <a:ea typeface="Calibri"/>
              </a:rPr>
              <a:t>Otwartość wykładowców.</a:t>
            </a:r>
            <a:endParaRPr lang="pl-PL" sz="1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1950" b="0" u="none" strike="noStrike">
                <a:solidFill>
                  <a:srgbClr val="111827"/>
                </a:solidFill>
                <a:effectLst/>
                <a:uFillTx/>
                <a:latin typeface="Calibri"/>
                <a:ea typeface="Calibri"/>
              </a:rPr>
              <a:t>Koła naukowe, wyjazdy i wydarzenia.</a:t>
            </a:r>
            <a:endParaRPr lang="pl-PL" sz="1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Prostokąt 308"/>
          <p:cNvSpPr/>
          <p:nvPr/>
        </p:nvSpPr>
        <p:spPr>
          <a:xfrm>
            <a:off x="6419880" y="2238480"/>
            <a:ext cx="5085720" cy="64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210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Co ogranicza zaangażowanie</a:t>
            </a:r>
            <a:endParaRPr lang="pl-PL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0" name="Prostokąt 309"/>
          <p:cNvSpPr/>
          <p:nvPr/>
        </p:nvSpPr>
        <p:spPr>
          <a:xfrm>
            <a:off x="6419880" y="3095640"/>
            <a:ext cx="5085720" cy="171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950" b="0" u="none" strike="noStrike">
                <a:solidFill>
                  <a:srgbClr val="111827"/>
                </a:solidFill>
                <a:effectLst/>
                <a:uFillTx/>
                <a:latin typeface="Calibri"/>
                <a:ea typeface="Calibri"/>
              </a:rPr>
              <a:t>Praca i tryb niestacjonarny.</a:t>
            </a:r>
            <a:endParaRPr lang="pl-PL" sz="1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1950" b="0" u="none" strike="noStrike">
                <a:solidFill>
                  <a:srgbClr val="111827"/>
                </a:solidFill>
                <a:effectLst/>
                <a:uFillTx/>
                <a:latin typeface="Calibri"/>
                <a:ea typeface="Calibri"/>
              </a:rPr>
              <a:t>Mało okazji do swobodnej integracji.</a:t>
            </a:r>
            <a:endParaRPr lang="pl-PL" sz="1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1950" b="0" u="none" strike="noStrike">
                <a:solidFill>
                  <a:srgbClr val="111827"/>
                </a:solidFill>
                <a:effectLst/>
                <a:uFillTx/>
                <a:latin typeface="Calibri"/>
                <a:ea typeface="Calibri"/>
              </a:rPr>
              <a:t>Więź z grupą bez więzi z całą Uczelnią.</a:t>
            </a:r>
            <a:endParaRPr lang="pl-PL" sz="1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Prostokąt 310"/>
          <p:cNvSpPr/>
          <p:nvPr/>
        </p:nvSpPr>
        <p:spPr>
          <a:xfrm>
            <a:off x="685800" y="5848200"/>
            <a:ext cx="1081980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rostokąt 311"/>
          <p:cNvSpPr/>
          <p:nvPr/>
        </p:nvSpPr>
        <p:spPr>
          <a:xfrm>
            <a:off x="685800" y="361800"/>
            <a:ext cx="809568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980" b="1" u="none" strike="noStrike">
                <a:solidFill>
                  <a:srgbClr val="F45113"/>
                </a:solidFill>
                <a:effectLst/>
                <a:uFillTx/>
                <a:latin typeface="Calibri"/>
                <a:ea typeface="Calibri"/>
              </a:rPr>
              <a:t>WYNIKI BADANIA SATYSFAKCJI STUDENTÓW</a:t>
            </a:r>
            <a:endParaRPr lang="pl-PL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3" name="Prostokąt 312"/>
          <p:cNvSpPr/>
          <p:nvPr/>
        </p:nvSpPr>
        <p:spPr>
          <a:xfrm>
            <a:off x="685800" y="743040"/>
            <a:ext cx="10819800" cy="76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4" name="Prostokąt 313"/>
          <p:cNvSpPr/>
          <p:nvPr/>
        </p:nvSpPr>
        <p:spPr>
          <a:xfrm>
            <a:off x="685800" y="1523880"/>
            <a:ext cx="10819800" cy="52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15" name="Obraz 314"/>
          <p:cNvPicPr/>
          <p:nvPr/>
        </p:nvPicPr>
        <p:blipFill>
          <a:blip r:embed="rId3"/>
          <a:stretch/>
        </p:blipFill>
        <p:spPr>
          <a:xfrm>
            <a:off x="10306080" y="213120"/>
            <a:ext cx="1180440" cy="439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6" name="Prostokąt 315"/>
          <p:cNvSpPr/>
          <p:nvPr/>
        </p:nvSpPr>
        <p:spPr>
          <a:xfrm>
            <a:off x="685800" y="6496200"/>
            <a:ext cx="723816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820" b="0" u="none" strike="noStrike">
                <a:solidFill>
                  <a:srgbClr val="667085"/>
                </a:solidFill>
                <a:effectLst/>
                <a:uFillTx/>
                <a:latin typeface="Calibri"/>
                <a:ea typeface="Calibri"/>
              </a:rPr>
              <a:t>Akademia Nauk Stosowanych Stefana Batorego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Prostokąt 316"/>
          <p:cNvSpPr/>
          <p:nvPr/>
        </p:nvSpPr>
        <p:spPr>
          <a:xfrm>
            <a:off x="10953720" y="6496200"/>
            <a:ext cx="551880" cy="17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820" b="1" u="none" strike="noStrike">
                <a:solidFill>
                  <a:srgbClr val="667085"/>
                </a:solidFill>
                <a:effectLst/>
                <a:uFillTx/>
                <a:latin typeface="Calibri"/>
                <a:ea typeface="Calibri"/>
              </a:rPr>
              <a:t>15</a:t>
            </a:r>
            <a:endParaRPr lang="pl-PL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Prostokąt 317"/>
          <p:cNvSpPr/>
          <p:nvPr/>
        </p:nvSpPr>
        <p:spPr>
          <a:xfrm>
            <a:off x="685800" y="5848200"/>
            <a:ext cx="1081980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19" name="Obraz 318"/>
          <p:cNvPicPr/>
          <p:nvPr/>
        </p:nvPicPr>
        <p:blipFill>
          <a:blip r:embed="rId4"/>
          <a:stretch/>
        </p:blipFill>
        <p:spPr>
          <a:xfrm>
            <a:off x="1474920" y="1216800"/>
            <a:ext cx="8785080" cy="4003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0" name="pole tekstowe 319"/>
          <p:cNvSpPr txBox="1"/>
          <p:nvPr/>
        </p:nvSpPr>
        <p:spPr>
          <a:xfrm>
            <a:off x="4176720" y="475560"/>
            <a:ext cx="2843280" cy="60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pl-PL" sz="3200" b="1" u="none" strike="noStrike">
                <a:solidFill>
                  <a:srgbClr val="111827"/>
                </a:solidFill>
                <a:effectLst/>
                <a:uFillTx/>
                <a:latin typeface="Calibri"/>
                <a:ea typeface="Calibri"/>
              </a:rPr>
              <a:t>Podsumowanie</a:t>
            </a:r>
            <a:endParaRPr lang="pl-PL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</a:schemeClr>
            </a:gs>
            <a:gs pos="50000">
              <a:schemeClr val="phClr">
                <a:tint val="73000"/>
                <a:lumMod val="105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50000">
              <a:schemeClr val="phClr">
                <a:shade val="100000"/>
                <a:lumMod val="100000"/>
              </a:schemeClr>
            </a:gs>
            <a:gs pos="100000">
              <a:schemeClr val="phClr">
                <a:shade val="78000"/>
                <a:lumMod val="99000"/>
              </a:schemeClr>
            </a:gs>
          </a:gsLst>
          <a:lin ang="5400000" scaled="0"/>
          <a:tileRect/>
        </a:gradFill>
      </a:fillStyleLst>
      <a:lnStyleLst>
        <a:ln w="12700">
          <a:prstDash val="solid"/>
        </a:ln>
        <a:ln w="19050">
          <a:prstDash val="solid"/>
        </a:ln>
        <a:ln w="2540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Application>Microsoft Office PowerPoint</Application>
  <PresentationFormat>Panoramiczny</PresentationFormat>
  <Slides>15</Slides>
  <Notes>15</Notes>
  <HiddenSlides>0</HiddenSlide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6" baseType="lpstr">
      <vt:lpstr>ChatGPT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subject/>
  <dc:creator>Walnut Exporter</dc:creator>
  <dc:description/>
  <cp:lastModifiedBy/>
  <cp:revision>25</cp:revision>
  <dcterms:created xsi:type="dcterms:W3CDTF">2026-10-13T12:23:54Z</dcterms:created>
  <dcterms:modified xsi:type="dcterms:W3CDTF">2026-10-13T20:34:27Z</dcterms:modified>
  <dc:language>pl-PL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Converted Presentation</vt:lpwstr>
  </property>
</Properties>
</file>